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94" r:id="rId2"/>
  </p:sldMasterIdLst>
  <p:notesMasterIdLst>
    <p:notesMasterId r:id="rId37"/>
  </p:notesMasterIdLst>
  <p:handoutMasterIdLst>
    <p:handoutMasterId r:id="rId38"/>
  </p:handoutMasterIdLst>
  <p:sldIdLst>
    <p:sldId id="256" r:id="rId3"/>
    <p:sldId id="257" r:id="rId4"/>
    <p:sldId id="258" r:id="rId5"/>
    <p:sldId id="292" r:id="rId6"/>
    <p:sldId id="259" r:id="rId7"/>
    <p:sldId id="260" r:id="rId8"/>
    <p:sldId id="293" r:id="rId9"/>
    <p:sldId id="263" r:id="rId10"/>
    <p:sldId id="264" r:id="rId11"/>
    <p:sldId id="265" r:id="rId12"/>
    <p:sldId id="267" r:id="rId13"/>
    <p:sldId id="291" r:id="rId14"/>
    <p:sldId id="268" r:id="rId15"/>
    <p:sldId id="284" r:id="rId16"/>
    <p:sldId id="285" r:id="rId17"/>
    <p:sldId id="286" r:id="rId18"/>
    <p:sldId id="287" r:id="rId19"/>
    <p:sldId id="296" r:id="rId20"/>
    <p:sldId id="288" r:id="rId21"/>
    <p:sldId id="298" r:id="rId22"/>
    <p:sldId id="294" r:id="rId23"/>
    <p:sldId id="297" r:id="rId24"/>
    <p:sldId id="275" r:id="rId25"/>
    <p:sldId id="289" r:id="rId26"/>
    <p:sldId id="276" r:id="rId27"/>
    <p:sldId id="277" r:id="rId28"/>
    <p:sldId id="295" r:id="rId29"/>
    <p:sldId id="290" r:id="rId30"/>
    <p:sldId id="278" r:id="rId31"/>
    <p:sldId id="279" r:id="rId32"/>
    <p:sldId id="280" r:id="rId33"/>
    <p:sldId id="281" r:id="rId34"/>
    <p:sldId id="282" r:id="rId35"/>
    <p:sldId id="283" r:id="rId36"/>
  </p:sldIdLst>
  <p:sldSz cx="9144000" cy="6858000" type="screen4x3"/>
  <p:notesSz cx="6797675" cy="98726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1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559D"/>
    <a:srgbClr val="962C60"/>
    <a:srgbClr val="21874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57" d="100"/>
          <a:sy n="57" d="100"/>
        </p:scale>
        <p:origin x="-1290" y="-90"/>
      </p:cViewPr>
      <p:guideLst>
        <p:guide orient="horz" pos="61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600" y="-1542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69373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>
              <a:defRPr sz="1100">
                <a:cs typeface="+mn-cs"/>
              </a:defRPr>
            </a:lvl1pPr>
          </a:lstStyle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8779098D-EC35-4368-B09F-610C96421B47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>
              <a:defRPr sz="1100">
                <a:cs typeface="+mn-cs"/>
              </a:defRPr>
            </a:lvl1pPr>
          </a:lstStyle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7082CA8F-6200-4128-9799-DBC063FC07D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72989549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>
              <a:defRPr sz="1100">
                <a:cs typeface="+mn-cs"/>
              </a:defRPr>
            </a:lvl1pPr>
          </a:lstStyle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6A1DCD8-CD27-440F-ABEA-6B09D974431C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4" tIns="47627" rIns="95254" bIns="47627" rtlCol="0" anchor="ctr"/>
          <a:lstStyle/>
          <a:p>
            <a:pPr lvl="0"/>
            <a:endParaRPr lang="fr-BE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1825"/>
          </a:xfrm>
          <a:prstGeom prst="rect">
            <a:avLst/>
          </a:prstGeom>
        </p:spPr>
        <p:txBody>
          <a:bodyPr vert="horz" lIns="95254" tIns="47627" rIns="95254" bIns="47627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BE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10700"/>
            <a:ext cx="2946400" cy="538163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fr-BE"/>
              <a:t>SeGEC ASBL</a:t>
            </a:r>
            <a:br>
              <a:rPr lang="fr-BE"/>
            </a:br>
            <a:r>
              <a:rPr lang="fr-BE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CBB27D93-0568-4A64-ADD1-B1424327675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502389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smtClean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6DEF1FD-AC24-4F3F-BAA1-8C5608556BCF}" type="slidenum">
              <a:rPr lang="fr-BE" smtClean="0"/>
              <a:pPr>
                <a:defRPr/>
              </a:pPr>
              <a:t>1</a:t>
            </a:fld>
            <a:endParaRPr lang="fr-BE" smtClean="0"/>
          </a:p>
        </p:txBody>
      </p:sp>
      <p:sp>
        <p:nvSpPr>
          <p:cNvPr id="39941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DECF5D-D6C1-457C-A58F-CA274C5892A7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39942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39943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1970206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smtClean="0"/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61FB54A-BC15-4CFA-B944-EABBE0E5EB35}" type="slidenum">
              <a:rPr lang="fr-BE" smtClean="0"/>
              <a:pPr>
                <a:defRPr/>
              </a:pPr>
              <a:t>14</a:t>
            </a:fld>
            <a:endParaRPr lang="fr-BE" smtClean="0"/>
          </a:p>
        </p:txBody>
      </p:sp>
      <p:sp>
        <p:nvSpPr>
          <p:cNvPr id="49157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FCBE5B-55B2-4476-88C7-B14D725ED5CE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9158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9159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1830682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2533445F-0213-4062-8A02-0233716FB867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5D40C2-43FF-4EC5-ABB3-3BE13F5A550B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7301409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E97F3A4-ED57-4EA9-9C86-E46A2006526F}" type="slidenum">
              <a:rPr lang="fr-BE" smtClean="0"/>
              <a:pPr>
                <a:defRPr/>
              </a:pPr>
              <a:t>26</a:t>
            </a:fld>
            <a:endParaRPr lang="fr-BE" smtClean="0"/>
          </a:p>
        </p:txBody>
      </p:sp>
      <p:sp>
        <p:nvSpPr>
          <p:cNvPr id="50181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3E2EAF8-BBE1-4094-B4EF-7A5D37D6F19C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0182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50183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264303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101EE59-0627-4C3F-AD47-4C7D4ADB2D39}" type="slidenum">
              <a:rPr lang="fr-BE" smtClean="0"/>
              <a:pPr>
                <a:defRPr/>
              </a:pPr>
              <a:t>27</a:t>
            </a:fld>
            <a:endParaRPr lang="fr-BE" smtClean="0"/>
          </a:p>
        </p:txBody>
      </p:sp>
      <p:sp>
        <p:nvSpPr>
          <p:cNvPr id="51205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50FB9E-E330-4456-AEE0-E105F2EB582E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120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51207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390765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smtClean="0"/>
              <a:t>Les mesures relatives aux partenariats ne sont pas développées dans ce power-point; elles n’entreront en vigueur qu’en 2011-2012</a:t>
            </a: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416C45-5B1B-4291-81A6-D5C5123AD923}" type="slidenum">
              <a:rPr lang="fr-BE" smtClean="0"/>
              <a:pPr>
                <a:defRPr/>
              </a:pPr>
              <a:t>2</a:t>
            </a:fld>
            <a:endParaRPr lang="fr-BE" smtClean="0"/>
          </a:p>
        </p:txBody>
      </p:sp>
      <p:sp>
        <p:nvSpPr>
          <p:cNvPr id="40965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41BDB36-4845-4F33-84E9-100BCBE4DB16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096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0967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2984372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smtClean="0"/>
              <a:t>Ceci ne s’applique donc pas pour l’inscription en 1</a:t>
            </a:r>
            <a:r>
              <a:rPr lang="fr-BE" baseline="30000" smtClean="0"/>
              <a:t>re</a:t>
            </a:r>
            <a:r>
              <a:rPr lang="fr-BE" smtClean="0"/>
              <a:t> S, ni en première différenciée, ni dans l’enseignement spécialisé</a:t>
            </a:r>
          </a:p>
          <a:p>
            <a:endParaRPr lang="fr-BE" smtClean="0"/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5830643-A353-4E51-8274-B99BD6FD4C7F}" type="slidenum">
              <a:rPr lang="fr-BE" smtClean="0"/>
              <a:pPr>
                <a:defRPr/>
              </a:pPr>
              <a:t>3</a:t>
            </a:fld>
            <a:endParaRPr lang="fr-BE" smtClean="0"/>
          </a:p>
        </p:txBody>
      </p:sp>
      <p:sp>
        <p:nvSpPr>
          <p:cNvPr id="41989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081903-5B75-4D6F-9C2D-8F8FE35B6B01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1990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1991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416332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09C314A-B1CC-4DDD-A007-1020BDC8DE20}" type="slidenum">
              <a:rPr lang="fr-BE" smtClean="0"/>
              <a:pPr>
                <a:defRPr/>
              </a:pPr>
              <a:t>5</a:t>
            </a:fld>
            <a:endParaRPr lang="fr-BE" smtClean="0"/>
          </a:p>
        </p:txBody>
      </p:sp>
      <p:sp>
        <p:nvSpPr>
          <p:cNvPr id="43013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7AB3C24-902F-43AC-83D6-4B108404A9A2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3014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3015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418220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smtClean="0"/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B37DA41-CFFE-46ED-B2C2-F804CA1367B9}" type="slidenum">
              <a:rPr lang="fr-BE" smtClean="0"/>
              <a:pPr>
                <a:defRPr/>
              </a:pPr>
              <a:t>6</a:t>
            </a:fld>
            <a:endParaRPr lang="fr-BE" smtClean="0"/>
          </a:p>
        </p:txBody>
      </p:sp>
      <p:sp>
        <p:nvSpPr>
          <p:cNvPr id="44037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9C39BA-4043-41B9-9A85-341B52209252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4038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4039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2879948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smtClean="0"/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29DD597-C04D-4CE5-9AAB-850AB59F5C0B}" type="slidenum">
              <a:rPr lang="fr-BE" smtClean="0"/>
              <a:pPr>
                <a:defRPr/>
              </a:pPr>
              <a:t>7</a:t>
            </a:fld>
            <a:endParaRPr lang="fr-BE" smtClean="0"/>
          </a:p>
        </p:txBody>
      </p:sp>
      <p:sp>
        <p:nvSpPr>
          <p:cNvPr id="45061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5734D8D-6145-4641-A1CF-42386C426BAE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5062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5063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2419584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smtClean="0"/>
              <a:t>Pour les élèves de maturité 4, les écoles recevront également un formulaire pré-imprimé.</a:t>
            </a:r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659AA61-4102-4430-9C43-6DE07F41BA7B}" type="slidenum">
              <a:rPr lang="fr-BE" smtClean="0"/>
              <a:pPr>
                <a:defRPr/>
              </a:pPr>
              <a:t>8</a:t>
            </a:fld>
            <a:endParaRPr lang="fr-BE" smtClean="0"/>
          </a:p>
        </p:txBody>
      </p:sp>
      <p:sp>
        <p:nvSpPr>
          <p:cNvPr id="46085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27406E-6E46-45E9-BC13-CB342B482321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608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6087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4256596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01B94B2-A29B-430D-B21A-B541044D5162}" type="slidenum">
              <a:rPr lang="fr-BE" smtClean="0"/>
              <a:pPr>
                <a:defRPr/>
              </a:pPr>
              <a:t>9</a:t>
            </a:fld>
            <a:endParaRPr lang="fr-BE" smtClean="0"/>
          </a:p>
        </p:txBody>
      </p:sp>
      <p:sp>
        <p:nvSpPr>
          <p:cNvPr id="47109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1375C68-9A92-47E0-A4ED-C17C658EB00F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7110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7111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3644270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smtClean="0"/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DE07D6-4D53-4AFF-AC52-06CF94C74A95}" type="slidenum">
              <a:rPr lang="fr-BE" smtClean="0"/>
              <a:pPr>
                <a:defRPr/>
              </a:pPr>
              <a:t>12</a:t>
            </a:fld>
            <a:endParaRPr lang="fr-BE" smtClean="0"/>
          </a:p>
        </p:txBody>
      </p:sp>
      <p:sp>
        <p:nvSpPr>
          <p:cNvPr id="48133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13CA9B2-E460-4C03-8876-724A7128E63C}" type="datetime1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8134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smtClean="0"/>
              <a:t>SeGEC ASBL</a:t>
            </a:r>
            <a:br>
              <a:rPr lang="fr-BE" smtClean="0"/>
            </a:br>
            <a:r>
              <a:rPr lang="fr-BE" smtClean="0"/>
              <a:t>avenue E. Mounier  100 1200 Bruxelles</a:t>
            </a:r>
          </a:p>
          <a:p>
            <a:pPr>
              <a:defRPr/>
            </a:pPr>
            <a:endParaRPr lang="fr-BE" smtClean="0"/>
          </a:p>
        </p:txBody>
      </p:sp>
      <p:sp>
        <p:nvSpPr>
          <p:cNvPr id="48135" name="Espace réservé de l'en-tête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/>
              <a:t>S’inscrire en première année de l’enseignement secondaire pour l’année scolaire 2014-2015 </a:t>
            </a:r>
          </a:p>
        </p:txBody>
      </p:sp>
    </p:spTree>
    <p:extLst>
      <p:ext uri="{BB962C8B-B14F-4D97-AF65-F5344CB8AC3E}">
        <p14:creationId xmlns:p14="http://schemas.microsoft.com/office/powerpoint/2010/main" xmlns="" val="170517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secr_general_couleurs_5c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0"/>
            <a:ext cx="1619250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7" descr="poteau_ecole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25"/>
            <a:ext cx="1323975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>
            <a:spLocks noChangeArrowheads="1"/>
          </p:cNvSpPr>
          <p:nvPr userDrawn="1"/>
        </p:nvSpPr>
        <p:spPr bwMode="auto">
          <a:xfrm>
            <a:off x="8501063" y="6488113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fld id="{A9C26099-16BE-46C0-A565-BCF1A1852626}" type="slidenum">
              <a:rPr lang="fr-BE" b="1" i="1">
                <a:solidFill>
                  <a:srgbClr val="26559D"/>
                </a:solidFill>
                <a:latin typeface="Calibri" pitchFamily="34" charset="0"/>
              </a:rPr>
              <a:pPr algn="ctr">
                <a:defRPr/>
              </a:pPr>
              <a:t>‹N°›</a:t>
            </a:fld>
            <a:endParaRPr lang="fr-BE" b="1" i="1">
              <a:solidFill>
                <a:srgbClr val="26559D"/>
              </a:solidFill>
              <a:latin typeface="Calibri" pitchFamily="34" charset="0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6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0022F-830D-4BBC-906B-359AAE48C4B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  <p:sp>
        <p:nvSpPr>
          <p:cNvPr id="9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26592-41FA-4F5A-813B-65AF3EAF0C5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5D031-0EF4-4EF6-AC6E-A24467777FC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C806-982D-436C-9B43-76C6F7EE866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617A4-DA00-4E0D-85EE-8BDD6EF00A2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AFAD8-A433-44F3-885E-11430E18C65F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AEA8B-A374-4E7D-A4F9-962AE1302DB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24E6-776F-422B-AF4B-312FC0E9D6E1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213B3-E087-46A0-8834-9489645956E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4AAD-1E15-4994-B728-2293EF6D8D97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6BADD-27BC-4411-B7FD-853BF6A1577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0E699-6DD9-4261-A80D-873271602B6E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0E3A-F7AB-4026-B93F-CD57C9FE5FB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F4F81-4704-43BA-8105-FE3A76EAB763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84AB-9405-4412-B707-673FF7637C6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6399-539F-4185-A56B-ACD2C5B1D8E1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2CD2-62CC-41D5-8670-67199209D66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ACAE-FAD9-47C0-A2AE-90BB37BAA6A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F9EAE-6A21-4429-B9B0-3F8FC4010E0D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5CBB-7598-44F7-AE2F-B9D67CCDFA4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E289-F3FC-4FAE-80CE-64744AA315B0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272A3-95A9-4CE3-86A5-1B642BCD0E0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9BBD1-7E81-4152-9606-D26A51344F82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F1AB9-C806-4B26-A12A-B0DEB7CC26F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C9E2A-217B-4555-92BB-889D34BE2D94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7CD79-DF23-4F7C-BC8A-3DF862A9227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82717-BFED-4454-91BD-DB5EB7436AE7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E25EF-FA68-4DAF-9A13-B381691A58D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976AC-4FB6-4219-93BC-24115098440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98FB-2977-4B2D-9FD2-E290083B2D5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CFF01-D7A7-4B2D-89BC-9E6981565EB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DB656-3AA1-48EC-9D6B-74583D1D8D6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C3D0F-C097-4F88-93CB-7D647FC68EE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54450-CA67-4EBB-8D35-2D27A4CEDA2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F7E3E-28E4-4C9B-AA02-7931DD59C9E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843B43-10DE-4E8F-A403-C1476785436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  <p:sldLayoutId id="2147483932" r:id="rId13"/>
  </p:sldLayoutIdLst>
  <p:transition spd="med">
    <p:strips dir="r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7194B02C-8AC1-4A68-B230-02EF25B03135}" type="datetimeFigureOut">
              <a:rPr lang="fr-FR"/>
              <a:pPr>
                <a:defRPr/>
              </a:pPr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A30AB061-EC4F-4093-9CDA-31018F06207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ransition spd="med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inscription.cfwb.be/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communication@segec.b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cription.cfwb.b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9350" y="3214688"/>
            <a:ext cx="7815263" cy="23574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600" b="1" i="1" dirty="0">
                <a:solidFill>
                  <a:srgbClr val="0070C0"/>
                </a:solidFill>
              </a:rPr>
              <a:t>S’inscrire en première année commune</a:t>
            </a:r>
            <a:br>
              <a:rPr lang="fr-BE" sz="3600" b="1" i="1" dirty="0">
                <a:solidFill>
                  <a:srgbClr val="0070C0"/>
                </a:solidFill>
              </a:rPr>
            </a:br>
            <a:r>
              <a:rPr lang="fr-BE" sz="3600" b="1" i="1" dirty="0">
                <a:solidFill>
                  <a:srgbClr val="0070C0"/>
                </a:solidFill>
              </a:rPr>
              <a:t>de l’enseignement secondaire</a:t>
            </a:r>
          </a:p>
          <a:p>
            <a:pPr algn="ctr">
              <a:defRPr/>
            </a:pPr>
            <a:r>
              <a:rPr lang="fr-BE" sz="3600" b="1" i="1" dirty="0">
                <a:solidFill>
                  <a:srgbClr val="0070C0"/>
                </a:solidFill>
              </a:rPr>
              <a:t>pour l’année scolaire </a:t>
            </a:r>
            <a:r>
              <a:rPr lang="fr-BE" sz="3600" b="1" i="1" dirty="0" smtClean="0">
                <a:solidFill>
                  <a:srgbClr val="0070C0"/>
                </a:solidFill>
              </a:rPr>
              <a:t>2015-2016</a:t>
            </a:r>
            <a:endParaRPr lang="fr-BE" sz="3600" b="1" i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01063" y="6143625"/>
            <a:ext cx="642937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4929188"/>
          </a:xfrm>
        </p:spPr>
        <p:txBody>
          <a:bodyPr/>
          <a:lstStyle/>
          <a:p>
            <a:pPr marL="444500" indent="-44450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 smtClean="0">
                <a:solidFill>
                  <a:srgbClr val="26559D"/>
                </a:solidFill>
              </a:rPr>
              <a:t>Situation 1: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 smtClean="0">
                <a:solidFill>
                  <a:srgbClr val="962C60"/>
                </a:solidFill>
              </a:rPr>
              <a:t>Ecole </a:t>
            </a:r>
            <a:r>
              <a:rPr lang="fr-BE" sz="2800" b="1" i="1" dirty="0" smtClean="0">
                <a:solidFill>
                  <a:srgbClr val="21874E"/>
                </a:solidFill>
              </a:rPr>
              <a:t>«</a:t>
            </a:r>
            <a:r>
              <a:rPr lang="fr-BE" sz="2800" b="1" i="1" dirty="0" smtClean="0">
                <a:solidFill>
                  <a:srgbClr val="962C60"/>
                </a:solidFill>
              </a:rPr>
              <a:t> </a:t>
            </a:r>
            <a:r>
              <a:rPr lang="fr-BE" sz="2800" b="1" i="1" u="sng" dirty="0" smtClean="0">
                <a:solidFill>
                  <a:srgbClr val="21874E"/>
                </a:solidFill>
              </a:rPr>
              <a:t>incomplète</a:t>
            </a:r>
            <a:r>
              <a:rPr lang="fr-BE" sz="2800" b="1" i="1" dirty="0" smtClean="0">
                <a:solidFill>
                  <a:srgbClr val="21874E"/>
                </a:solidFill>
              </a:rPr>
              <a:t> »</a:t>
            </a:r>
            <a:endParaRPr lang="fr-BE" sz="2800" b="1" i="1" dirty="0" smtClean="0">
              <a:solidFill>
                <a:srgbClr val="962C6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 smtClean="0">
                <a:solidFill>
                  <a:srgbClr val="962C60"/>
                </a:solidFill>
              </a:rPr>
              <a:t>(avec suffisamment de places)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800" b="1" i="1" dirty="0" smtClean="0">
                <a:solidFill>
                  <a:srgbClr val="26559D"/>
                </a:solidFill>
              </a:rPr>
              <a:t>inscription de </a:t>
            </a:r>
            <a:r>
              <a:rPr lang="fr-BE" sz="2800" b="1" i="1" dirty="0" smtClean="0">
                <a:solidFill>
                  <a:srgbClr val="21874E"/>
                </a:solidFill>
              </a:rPr>
              <a:t>tous</a:t>
            </a:r>
            <a:r>
              <a:rPr lang="fr-BE" sz="2800" b="1" i="1" dirty="0" smtClean="0">
                <a:solidFill>
                  <a:srgbClr val="26559D"/>
                </a:solidFill>
              </a:rPr>
              <a:t> les enfants  après adhésion des parents aux projets et règlements de l’école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50720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BE" sz="2800" b="1" i="1" smtClean="0">
                <a:solidFill>
                  <a:srgbClr val="26559D"/>
                </a:solidFill>
              </a:rPr>
              <a:t>Situation 2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Ecole</a:t>
            </a:r>
            <a:r>
              <a:rPr lang="fr-BE" sz="2800" b="1" i="1" smtClean="0">
                <a:solidFill>
                  <a:srgbClr val="26559D"/>
                </a:solidFill>
              </a:rPr>
              <a:t> </a:t>
            </a:r>
            <a:r>
              <a:rPr lang="fr-BE" sz="2800" b="1" i="1" smtClean="0">
                <a:solidFill>
                  <a:srgbClr val="21874E"/>
                </a:solidFill>
              </a:rPr>
              <a:t>«</a:t>
            </a:r>
            <a:r>
              <a:rPr lang="fr-BE" sz="2800" b="1" i="1" smtClean="0">
                <a:solidFill>
                  <a:srgbClr val="26559D"/>
                </a:solidFill>
              </a:rPr>
              <a:t> </a:t>
            </a:r>
            <a:r>
              <a:rPr lang="fr-BE" sz="2800" b="1" i="1" u="sng" smtClean="0">
                <a:solidFill>
                  <a:srgbClr val="21874E"/>
                </a:solidFill>
              </a:rPr>
              <a:t>complète</a:t>
            </a:r>
            <a:r>
              <a:rPr lang="fr-BE" sz="2800" b="1" i="1" smtClean="0">
                <a:solidFill>
                  <a:srgbClr val="21874E"/>
                </a:solidFill>
              </a:rPr>
              <a:t>  »</a:t>
            </a:r>
            <a:endParaRPr lang="fr-BE" sz="2800" b="1" i="1" smtClean="0">
              <a:solidFill>
                <a:srgbClr val="26559D"/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(comptant plus de demandes que de places)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On attribue à chaque élève un indice composite (voir ci-dessous)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On classe les élèves selon cet indice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On attribue les places disponibles en trois temps: 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50720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 smtClean="0">
                <a:solidFill>
                  <a:srgbClr val="26559D"/>
                </a:solidFill>
              </a:rPr>
              <a:t>Situation 2 (suite)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BE" sz="2800" b="1" i="1" dirty="0" smtClean="0">
                <a:solidFill>
                  <a:srgbClr val="962C60"/>
                </a:solidFill>
              </a:rPr>
              <a:t>Ecole</a:t>
            </a:r>
            <a:r>
              <a:rPr lang="fr-BE" sz="2800" b="1" i="1" dirty="0" smtClean="0">
                <a:solidFill>
                  <a:srgbClr val="26559D"/>
                </a:solidFill>
              </a:rPr>
              <a:t> </a:t>
            </a:r>
            <a:r>
              <a:rPr lang="fr-BE" sz="2800" b="1" i="1" dirty="0" smtClean="0">
                <a:solidFill>
                  <a:srgbClr val="21874E"/>
                </a:solidFill>
              </a:rPr>
              <a:t>«</a:t>
            </a:r>
            <a:r>
              <a:rPr lang="fr-BE" sz="2800" b="1" i="1" dirty="0" smtClean="0">
                <a:solidFill>
                  <a:srgbClr val="26559D"/>
                </a:solidFill>
              </a:rPr>
              <a:t> </a:t>
            </a:r>
            <a:r>
              <a:rPr lang="fr-BE" sz="2800" b="1" i="1" u="sng" dirty="0" smtClean="0">
                <a:solidFill>
                  <a:srgbClr val="21874E"/>
                </a:solidFill>
              </a:rPr>
              <a:t>complète</a:t>
            </a:r>
            <a:r>
              <a:rPr lang="fr-BE" sz="2800" b="1" i="1" dirty="0" smtClean="0">
                <a:solidFill>
                  <a:srgbClr val="21874E"/>
                </a:solidFill>
              </a:rPr>
              <a:t> »</a:t>
            </a:r>
            <a:r>
              <a:rPr lang="fr-BE" sz="2800" b="1" i="1" dirty="0" smtClean="0">
                <a:solidFill>
                  <a:srgbClr val="26559D"/>
                </a:solidFill>
              </a:rPr>
              <a:t>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sz="2800" b="1" i="1" dirty="0" smtClean="0">
                <a:solidFill>
                  <a:srgbClr val="26559D"/>
                </a:solidFill>
              </a:rPr>
              <a:t>On attribue les places disponibles en trois temps selon l’ordre des indices composites:</a:t>
            </a:r>
          </a:p>
          <a:p>
            <a:pPr marL="514350" indent="-514350" eaLnBrk="1" hangingPunct="1"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600" b="1" i="1" dirty="0" smtClean="0">
                <a:solidFill>
                  <a:srgbClr val="26559D"/>
                </a:solidFill>
              </a:rPr>
              <a:t>20% des places (si demande) aux élèves provenant d’écoles à indice socio-économique défavorisé</a:t>
            </a:r>
          </a:p>
          <a:p>
            <a:pPr marL="514350" indent="-514350" eaLnBrk="1" hangingPunct="1"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600" b="1" i="1" dirty="0" smtClean="0">
                <a:solidFill>
                  <a:srgbClr val="26559D"/>
                </a:solidFill>
              </a:rPr>
              <a:t>aux prioritaires (voir ci-dessous)</a:t>
            </a:r>
          </a:p>
          <a:p>
            <a:pPr marL="514350" indent="-514350" eaLnBrk="1" hangingPunct="1">
              <a:buClr>
                <a:srgbClr val="21874E"/>
              </a:buClr>
              <a:buFont typeface="+mj-lt"/>
              <a:buAutoNum type="arabicPeriod"/>
              <a:defRPr/>
            </a:pPr>
            <a:r>
              <a:rPr lang="fr-BE" sz="2600" b="1" i="1" dirty="0" smtClean="0">
                <a:solidFill>
                  <a:srgbClr val="26559D"/>
                </a:solidFill>
              </a:rPr>
              <a:t>aux autres</a:t>
            </a:r>
            <a:endParaRPr lang="fr-BE" sz="2600" b="1" i="1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smtClean="0">
                <a:solidFill>
                  <a:srgbClr val="21874E"/>
                </a:solidFill>
              </a:rPr>
              <a:t>indice composite</a:t>
            </a:r>
            <a:r>
              <a:rPr lang="fr-BE" sz="2800" b="1" i="1" smtClean="0">
                <a:solidFill>
                  <a:srgbClr val="26559D"/>
                </a:solidFill>
              </a:rPr>
              <a:t> qui est calculé sur la base de 7 critères: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5429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smtClean="0">
                <a:solidFill>
                  <a:srgbClr val="21874E"/>
                </a:solidFill>
              </a:rPr>
              <a:t>indice composite</a:t>
            </a:r>
            <a:r>
              <a:rPr lang="fr-BE" sz="2800" b="1" i="1" smtClean="0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u="sng" smtClean="0">
                <a:solidFill>
                  <a:srgbClr val="962C60"/>
                </a:solidFill>
              </a:rPr>
              <a:t>1</a:t>
            </a:r>
            <a:r>
              <a:rPr lang="fr-BE" sz="2800" b="1" i="1" u="sng" baseline="30000" smtClean="0">
                <a:solidFill>
                  <a:srgbClr val="962C60"/>
                </a:solidFill>
              </a:rPr>
              <a:t>er</a:t>
            </a:r>
            <a:r>
              <a:rPr lang="fr-BE" sz="2800" b="1" i="1" u="sng" smtClean="0">
                <a:solidFill>
                  <a:srgbClr val="962C60"/>
                </a:solidFill>
              </a:rPr>
              <a:t> critère:</a:t>
            </a:r>
          </a:p>
          <a:p>
            <a:pPr eaLnBrk="1" hangingPunct="1">
              <a:buFont typeface="Arial" charset="0"/>
              <a:buNone/>
            </a:pPr>
            <a:r>
              <a:rPr lang="fr-BE" sz="2400" b="1" i="1" smtClean="0">
                <a:solidFill>
                  <a:srgbClr val="962C60"/>
                </a:solidFill>
              </a:rPr>
              <a:t>un indice pour les 5 écoles reprises dans les 5 premières préférences (de 1.5 à 1.1)</a:t>
            </a:r>
            <a:endParaRPr lang="fr-BE" sz="2400" b="1" i="1" smtClean="0">
              <a:solidFill>
                <a:srgbClr val="FF0000"/>
              </a:solidFill>
            </a:endParaRP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400" b="1" i="1" smtClean="0">
                <a:solidFill>
                  <a:srgbClr val="962C60"/>
                </a:solidFill>
              </a:rPr>
              <a:t> 1,5 pour l’école de 1</a:t>
            </a:r>
            <a:r>
              <a:rPr lang="fr-BE" sz="2400" b="1" i="1" baseline="30000" smtClean="0">
                <a:solidFill>
                  <a:srgbClr val="962C60"/>
                </a:solidFill>
              </a:rPr>
              <a:t>ère</a:t>
            </a:r>
            <a:r>
              <a:rPr lang="fr-BE" sz="2400" b="1" i="1" smtClean="0">
                <a:solidFill>
                  <a:srgbClr val="962C60"/>
                </a:solidFill>
              </a:rPr>
              <a:t> préférence (calcul effectué par l’école)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400" b="1" i="1" smtClean="0">
                <a:solidFill>
                  <a:srgbClr val="962C60"/>
                </a:solidFill>
              </a:rPr>
              <a:t> 1,4 à 1,1 pour les suivantes (calcul effectué par la CIRI</a:t>
            </a:r>
            <a:r>
              <a:rPr lang="fr-BE" sz="2400" b="1" i="1" smtClean="0">
                <a:solidFill>
                  <a:srgbClr val="26559D"/>
                </a:solidFill>
              </a:rPr>
              <a:t>*</a:t>
            </a:r>
            <a:r>
              <a:rPr lang="fr-BE" sz="2400" b="1" i="1" smtClean="0">
                <a:solidFill>
                  <a:srgbClr val="962C60"/>
                </a:solidFill>
              </a:rPr>
              <a:t>)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400" b="1" i="1" smtClean="0">
                <a:solidFill>
                  <a:srgbClr val="962C60"/>
                </a:solidFill>
              </a:rPr>
              <a:t> 1 à partir de la 6</a:t>
            </a:r>
            <a:r>
              <a:rPr lang="fr-BE" sz="2400" b="1" i="1" baseline="30000" smtClean="0">
                <a:solidFill>
                  <a:srgbClr val="962C60"/>
                </a:solidFill>
              </a:rPr>
              <a:t>ème</a:t>
            </a:r>
            <a:r>
              <a:rPr lang="fr-BE" sz="2400" b="1" i="1" smtClean="0">
                <a:solidFill>
                  <a:srgbClr val="962C60"/>
                </a:solidFill>
              </a:rPr>
              <a:t> école</a:t>
            </a:r>
          </a:p>
          <a:p>
            <a:pPr eaLnBrk="1" hangingPunct="1">
              <a:spcBef>
                <a:spcPts val="1200"/>
              </a:spcBef>
              <a:buClr>
                <a:srgbClr val="21874E"/>
              </a:buClr>
              <a:buFont typeface="Arial" charset="0"/>
              <a:buNone/>
            </a:pPr>
            <a:r>
              <a:rPr lang="fr-BE" sz="2000" b="1" i="1" smtClean="0">
                <a:solidFill>
                  <a:srgbClr val="26559D"/>
                </a:solidFill>
              </a:rPr>
              <a:t>* Commission Interréseaux des Inscriptions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smtClean="0">
                <a:solidFill>
                  <a:srgbClr val="21874E"/>
                </a:solidFill>
              </a:rPr>
              <a:t>indice composite</a:t>
            </a:r>
            <a:r>
              <a:rPr lang="fr-BE" sz="2800" b="1" i="1" smtClean="0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u="sng" smtClean="0">
                <a:solidFill>
                  <a:srgbClr val="962C60"/>
                </a:solidFill>
              </a:rPr>
              <a:t>2</a:t>
            </a:r>
            <a:r>
              <a:rPr lang="fr-BE" sz="2800" b="1" i="1" u="sng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u="sng" smtClean="0">
                <a:solidFill>
                  <a:srgbClr val="962C60"/>
                </a:solidFill>
              </a:rPr>
              <a:t> critère</a:t>
            </a:r>
            <a:r>
              <a:rPr lang="fr-BE" sz="2800" b="1" i="1" smtClean="0">
                <a:solidFill>
                  <a:srgbClr val="962C60"/>
                </a:solidFill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proximité </a:t>
            </a:r>
            <a:r>
              <a:rPr lang="fr-BE" sz="2800" b="1" i="1" u="sng" smtClean="0">
                <a:solidFill>
                  <a:srgbClr val="21874E"/>
                </a:solidFill>
              </a:rPr>
              <a:t>domicile</a:t>
            </a:r>
            <a:r>
              <a:rPr lang="fr-BE" sz="2800" b="1" i="1" smtClean="0">
                <a:solidFill>
                  <a:srgbClr val="962C60"/>
                </a:solidFill>
              </a:rPr>
              <a:t> – école </a:t>
            </a:r>
            <a:r>
              <a:rPr lang="fr-BE" sz="2800" b="1" i="1" u="sng" smtClean="0">
                <a:solidFill>
                  <a:srgbClr val="21874E"/>
                </a:solidFill>
              </a:rPr>
              <a:t>fondamentale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2 si école fondamentale la plus proche au sein du réseau choisi dans le fondamental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1.81 si 2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; 1.61 si 3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; 1.41 si 4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; 1.21 si 5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  la plus proche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1 pour les suivantes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endParaRPr lang="fr-BE" sz="2800" b="1" i="1" smtClean="0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charset="0"/>
              <a:buNone/>
            </a:pPr>
            <a:endParaRPr lang="fr-BE" sz="2800" b="1" i="1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smtClean="0">
                <a:solidFill>
                  <a:srgbClr val="21874E"/>
                </a:solidFill>
              </a:rPr>
              <a:t>indice composite</a:t>
            </a:r>
            <a:r>
              <a:rPr lang="fr-BE" sz="2800" b="1" i="1" smtClean="0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u="sng" smtClean="0">
                <a:solidFill>
                  <a:srgbClr val="962C60"/>
                </a:solidFill>
              </a:rPr>
              <a:t>3</a:t>
            </a:r>
            <a:r>
              <a:rPr lang="fr-BE" sz="2800" b="1" i="1" u="sng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u="sng" smtClean="0">
                <a:solidFill>
                  <a:srgbClr val="962C60"/>
                </a:solidFill>
              </a:rPr>
              <a:t> critère</a:t>
            </a:r>
            <a:r>
              <a:rPr lang="fr-BE" sz="2800" b="1" i="1" smtClean="0">
                <a:solidFill>
                  <a:srgbClr val="962C60"/>
                </a:solidFill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proximité </a:t>
            </a:r>
            <a:r>
              <a:rPr lang="fr-BE" sz="2800" b="1" i="1" u="sng" smtClean="0">
                <a:solidFill>
                  <a:srgbClr val="21874E"/>
                </a:solidFill>
              </a:rPr>
              <a:t>domicile</a:t>
            </a:r>
            <a:r>
              <a:rPr lang="fr-BE" sz="2800" b="1" i="1" smtClean="0">
                <a:solidFill>
                  <a:srgbClr val="962C60"/>
                </a:solidFill>
              </a:rPr>
              <a:t> – école </a:t>
            </a:r>
            <a:r>
              <a:rPr lang="fr-BE" sz="2800" b="1" i="1" u="sng" smtClean="0">
                <a:solidFill>
                  <a:srgbClr val="21874E"/>
                </a:solidFill>
              </a:rPr>
              <a:t>secondaire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1.98 si école secondaire la plus proche au sein du réseau choisi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1.79, si 2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; 1.59 si 3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; 1.39 si 4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; 1.19 si 5</a:t>
            </a:r>
            <a:r>
              <a:rPr lang="fr-BE" sz="2800" b="1" i="1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smtClean="0">
                <a:solidFill>
                  <a:srgbClr val="962C60"/>
                </a:solidFill>
              </a:rPr>
              <a:t> la plus proche au sein du réseau choisi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1 pour les suivantes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endParaRPr lang="fr-BE" sz="2800" b="1" i="1" smtClean="0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charset="0"/>
              <a:buNone/>
            </a:pPr>
            <a:endParaRPr lang="fr-BE" sz="2800" b="1" i="1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ous-titre 2"/>
          <p:cNvSpPr>
            <a:spLocks noGrp="1"/>
          </p:cNvSpPr>
          <p:nvPr>
            <p:ph type="subTitle" idx="4294967295"/>
          </p:nvPr>
        </p:nvSpPr>
        <p:spPr>
          <a:xfrm>
            <a:off x="1403350" y="1125538"/>
            <a:ext cx="7489825" cy="5111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smtClean="0">
                <a:solidFill>
                  <a:srgbClr val="21874E"/>
                </a:solidFill>
              </a:rPr>
              <a:t>indice composite</a:t>
            </a:r>
            <a:r>
              <a:rPr lang="fr-BE" sz="2800" b="1" i="1" smtClean="0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u="sng" smtClean="0">
                <a:solidFill>
                  <a:srgbClr val="962C60"/>
                </a:solidFill>
              </a:rPr>
              <a:t>4</a:t>
            </a:r>
            <a:r>
              <a:rPr lang="fr-BE" sz="2800" b="1" i="1" u="sng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u="sng" smtClean="0">
                <a:solidFill>
                  <a:srgbClr val="962C60"/>
                </a:solidFill>
              </a:rPr>
              <a:t> critère</a:t>
            </a:r>
            <a:r>
              <a:rPr lang="fr-BE" sz="2800" b="1" i="1" smtClean="0">
                <a:solidFill>
                  <a:srgbClr val="962C60"/>
                </a:solidFill>
              </a:rPr>
              <a:t>: 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proximité école </a:t>
            </a:r>
            <a:r>
              <a:rPr lang="fr-BE" sz="2800" b="1" i="1" u="sng" smtClean="0">
                <a:solidFill>
                  <a:srgbClr val="21874E"/>
                </a:solidFill>
              </a:rPr>
              <a:t>fondamentale</a:t>
            </a:r>
            <a:r>
              <a:rPr lang="fr-BE" sz="2800" b="1" i="1" smtClean="0">
                <a:solidFill>
                  <a:srgbClr val="962C60"/>
                </a:solidFill>
              </a:rPr>
              <a:t> – école </a:t>
            </a:r>
            <a:r>
              <a:rPr lang="fr-BE" sz="2800" b="1" i="1" u="sng" smtClean="0">
                <a:solidFill>
                  <a:srgbClr val="21874E"/>
                </a:solidFill>
              </a:rPr>
              <a:t>secondaire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Coefficient varie entre 1 et 1,54, par tranche de 0,054 si l’école fondamentale est dans un rayon de 4km de l’école secondaire, et ce en fonction du degré de proximité d’une part  domicile-école fondamentale et d’autre part domicile - école secondaire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endParaRPr lang="fr-BE" sz="2800" b="1" i="1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ous-titre 2"/>
          <p:cNvSpPr>
            <a:spLocks noGrp="1"/>
          </p:cNvSpPr>
          <p:nvPr>
            <p:ph type="subTitle" idx="4294967295"/>
          </p:nvPr>
        </p:nvSpPr>
        <p:spPr>
          <a:xfrm>
            <a:off x="1403350" y="1285875"/>
            <a:ext cx="7312025" cy="4929188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Coefficient est de 1 dans tous les cas si l’école fondamentale n’est pas dans un rayon de 4km de l’école secondaire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smtClean="0">
                <a:solidFill>
                  <a:srgbClr val="21874E"/>
                </a:solidFill>
              </a:rPr>
              <a:t>indice composite</a:t>
            </a:r>
            <a:r>
              <a:rPr lang="fr-BE" sz="2800" b="1" i="1" smtClean="0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Clr>
                <a:srgbClr val="21874E"/>
              </a:buClr>
              <a:buFont typeface="Arial" charset="0"/>
              <a:buNone/>
            </a:pPr>
            <a:r>
              <a:rPr lang="fr-BE" sz="2800" b="1" i="1" u="sng" smtClean="0">
                <a:solidFill>
                  <a:srgbClr val="962C60"/>
                </a:solidFill>
              </a:rPr>
              <a:t>5</a:t>
            </a:r>
            <a:r>
              <a:rPr lang="fr-BE" sz="2800" b="1" i="1" u="sng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u="sng" smtClean="0">
                <a:solidFill>
                  <a:srgbClr val="962C60"/>
                </a:solidFill>
              </a:rPr>
              <a:t> critère </a:t>
            </a:r>
            <a:r>
              <a:rPr lang="fr-BE" sz="2800" b="1" i="1" smtClean="0">
                <a:solidFill>
                  <a:srgbClr val="962C60"/>
                </a:solidFill>
              </a:rPr>
              <a:t>:</a:t>
            </a:r>
            <a:endParaRPr lang="fr-BE" sz="2800" b="1" i="1" smtClean="0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offre d’enseignement dans la commune de l’école primaire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1,51, si aucun établissement secondaire sur le territoire de la commune où se trouve l’école primaire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endParaRPr lang="fr-BE" sz="2800" b="1" i="1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2"/>
          <p:cNvSpPr>
            <a:spLocks noGrp="1"/>
          </p:cNvSpPr>
          <p:nvPr>
            <p:ph type="subTitle" idx="4294967295"/>
          </p:nvPr>
        </p:nvSpPr>
        <p:spPr>
          <a:xfrm>
            <a:off x="1928813" y="1071563"/>
            <a:ext cx="6715125" cy="55006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6559D"/>
                </a:solidFill>
              </a:rPr>
              <a:t>Pour l’inscription dans une école secondaire catholique</a:t>
            </a:r>
          </a:p>
          <a:p>
            <a:pPr eaLnBrk="1" hangingPunct="1">
              <a:lnSpc>
                <a:spcPct val="150000"/>
              </a:lnSpc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6559D"/>
                </a:solidFill>
              </a:rPr>
              <a:t>Pour </a:t>
            </a:r>
            <a:r>
              <a:rPr lang="fr-BE" sz="2800" b="1" i="1" dirty="0" smtClean="0">
                <a:solidFill>
                  <a:srgbClr val="21874E"/>
                </a:solidFill>
              </a:rPr>
              <a:t>2015-2016</a:t>
            </a:r>
          </a:p>
          <a:p>
            <a:pPr eaLnBrk="1" hangingPunct="1">
              <a:lnSpc>
                <a:spcPct val="150000"/>
              </a:lnSpc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6559D"/>
                </a:solidFill>
              </a:rPr>
              <a:t>A titre indicatif et sans préjudice de toute autre information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/>
              <a:t>Avertissement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1,51, s’il y a uniquement soit une école secondaire confessionnelle, soit une école secondaire non confessionnelle sur le territoire de la commune où se trouve l’école primaire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1, s’il y a à la fois une école secondaire confessionnelle et non confessionnelle sur le territoire de la commune</a:t>
            </a:r>
          </a:p>
          <a:p>
            <a:pPr eaLnBrk="1" hangingPunct="1">
              <a:buClr>
                <a:srgbClr val="21874E"/>
              </a:buClr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Si application de l’indice 1,51, le critère n°6 vaut toujours 1 (voir dia suivante)</a:t>
            </a:r>
          </a:p>
          <a:p>
            <a:pPr eaLnBrk="1" hangingPunct="1">
              <a:buClr>
                <a:srgbClr val="21874E"/>
              </a:buClr>
              <a:buFont typeface="Arial" charset="0"/>
              <a:buNone/>
            </a:pPr>
            <a:endParaRPr lang="fr-BE" sz="2800" b="1" i="1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54562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dirty="0" smtClean="0">
                <a:solidFill>
                  <a:srgbClr val="962C60"/>
                </a:solidFill>
              </a:rPr>
              <a:t>Calcul des pondérations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dirty="0" smtClean="0">
                <a:solidFill>
                  <a:srgbClr val="21874E"/>
                </a:solidFill>
              </a:rPr>
              <a:t>indice composite</a:t>
            </a:r>
            <a:r>
              <a:rPr lang="fr-BE" sz="2800" b="1" i="1" dirty="0" smtClean="0">
                <a:solidFill>
                  <a:srgbClr val="26559D"/>
                </a:solidFill>
              </a:rPr>
              <a:t> qui est calculé sur la base de 7 critères: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u="sng" dirty="0" smtClean="0">
                <a:solidFill>
                  <a:srgbClr val="962C60"/>
                </a:solidFill>
              </a:rPr>
              <a:t>6</a:t>
            </a:r>
            <a:r>
              <a:rPr lang="fr-BE" sz="2800" b="1" i="1" u="sng" baseline="30000" dirty="0" smtClean="0">
                <a:solidFill>
                  <a:srgbClr val="962C60"/>
                </a:solidFill>
              </a:rPr>
              <a:t>e</a:t>
            </a:r>
            <a:r>
              <a:rPr lang="fr-BE" sz="2800" b="1" i="1" u="sng" dirty="0" smtClean="0">
                <a:solidFill>
                  <a:srgbClr val="962C60"/>
                </a:solidFill>
              </a:rPr>
              <a:t> critère</a:t>
            </a:r>
            <a:r>
              <a:rPr lang="fr-BE" sz="2800" b="1" i="1" dirty="0" smtClean="0">
                <a:solidFill>
                  <a:srgbClr val="962C60"/>
                </a:solidFill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fr-BE" sz="2400" b="1" i="1" dirty="0" smtClean="0">
                <a:solidFill>
                  <a:srgbClr val="21874E"/>
                </a:solidFill>
              </a:rPr>
              <a:t>Partenariat pédagogique</a:t>
            </a:r>
            <a:r>
              <a:rPr lang="fr-BE" sz="2400" b="1" i="1" dirty="0" smtClean="0">
                <a:solidFill>
                  <a:srgbClr val="962C60"/>
                </a:solidFill>
              </a:rPr>
              <a:t> (convention de partenariat d’une école secondaire avec au moins 3 écoles fondamentales dont au moins 1 avec indice socio-économique défavorisé). Uniquement si école non adossée.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400" b="1" i="1" dirty="0" smtClean="0">
                <a:solidFill>
                  <a:srgbClr val="962C60"/>
                </a:solidFill>
              </a:rPr>
              <a:t> 1,51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400" b="1" i="1" dirty="0" smtClean="0">
                <a:solidFill>
                  <a:srgbClr val="962C60"/>
                </a:solidFill>
              </a:rPr>
              <a:t> sinon, 1 </a:t>
            </a:r>
            <a:br>
              <a:rPr lang="fr-BE" sz="2400" b="1" i="1" dirty="0" smtClean="0">
                <a:solidFill>
                  <a:srgbClr val="962C60"/>
                </a:solidFill>
              </a:rPr>
            </a:br>
            <a:r>
              <a:rPr lang="fr-BE" sz="2400" b="1" i="1" dirty="0" smtClean="0">
                <a:solidFill>
                  <a:srgbClr val="962C60"/>
                </a:solidFill>
              </a:rPr>
              <a:t>-&gt; voir schémas : circulaire (fondamental)  n° 5108-p.29  et circulaire (secondaire) n° 5109-p.36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85875"/>
            <a:ext cx="6929437" cy="4929188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Calcul des pondérations :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Chaque élève reçoit un </a:t>
            </a:r>
            <a:r>
              <a:rPr lang="fr-BE" sz="2800" b="1" i="1" smtClean="0">
                <a:solidFill>
                  <a:srgbClr val="21874E"/>
                </a:solidFill>
              </a:rPr>
              <a:t>indice composite </a:t>
            </a:r>
            <a:r>
              <a:rPr lang="fr-BE" sz="2800" b="1" i="1" smtClean="0">
                <a:solidFill>
                  <a:srgbClr val="26559D"/>
                </a:solidFill>
              </a:rPr>
              <a:t>qui est calculé sur la base de 7 critères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u="sng" smtClean="0">
                <a:solidFill>
                  <a:srgbClr val="962C60"/>
                </a:solidFill>
              </a:rPr>
              <a:t>7</a:t>
            </a:r>
            <a:r>
              <a:rPr lang="fr-BE" sz="2800" b="1" i="1" u="sng" baseline="30000" smtClean="0">
                <a:solidFill>
                  <a:srgbClr val="962C60"/>
                </a:solidFill>
              </a:rPr>
              <a:t>e</a:t>
            </a:r>
            <a:r>
              <a:rPr lang="fr-BE" sz="2800" b="1" i="1" u="sng" smtClean="0">
                <a:solidFill>
                  <a:srgbClr val="962C60"/>
                </a:solidFill>
              </a:rPr>
              <a:t> critère</a:t>
            </a:r>
            <a:r>
              <a:rPr lang="fr-BE" sz="2800" b="1" i="1" smtClean="0">
                <a:solidFill>
                  <a:srgbClr val="962C60"/>
                </a:solidFill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poursuite </a:t>
            </a:r>
            <a:r>
              <a:rPr lang="fr-BE" sz="2800" b="1" i="1" smtClean="0">
                <a:solidFill>
                  <a:srgbClr val="21874E"/>
                </a:solidFill>
              </a:rPr>
              <a:t>immersion</a:t>
            </a:r>
            <a:r>
              <a:rPr lang="fr-BE" sz="2800" b="1" i="1" smtClean="0">
                <a:solidFill>
                  <a:srgbClr val="962C60"/>
                </a:solidFill>
              </a:rPr>
              <a:t> (même langue depuis la 3</a:t>
            </a:r>
            <a:r>
              <a:rPr lang="fr-BE" sz="2800" b="1" i="1" baseline="30000" smtClean="0">
                <a:solidFill>
                  <a:srgbClr val="962C60"/>
                </a:solidFill>
              </a:rPr>
              <a:t>ème</a:t>
            </a:r>
            <a:r>
              <a:rPr lang="fr-BE" sz="2800" b="1" i="1" smtClean="0">
                <a:solidFill>
                  <a:srgbClr val="962C60"/>
                </a:solidFill>
              </a:rPr>
              <a:t> primaire au moins)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1,18</a:t>
            </a:r>
          </a:p>
          <a:p>
            <a:pPr eaLnBrk="1" hangingPunct="1">
              <a:buClr>
                <a:srgbClr val="21874E"/>
              </a:buClr>
              <a:buFont typeface="Calibri" pitchFamily="34" charset="0"/>
              <a:buChar char="="/>
            </a:pPr>
            <a:r>
              <a:rPr lang="fr-BE" sz="2800" b="1" i="1" smtClean="0">
                <a:solidFill>
                  <a:srgbClr val="962C60"/>
                </a:solidFill>
              </a:rPr>
              <a:t> sinon 1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endParaRPr lang="fr-BE" sz="2800" b="1" i="1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214438"/>
            <a:ext cx="6929437" cy="5286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Conclusion – pondération: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On </a:t>
            </a:r>
            <a:r>
              <a:rPr lang="fr-BE" sz="2800" b="1" i="1" smtClean="0">
                <a:solidFill>
                  <a:srgbClr val="21874E"/>
                </a:solidFill>
              </a:rPr>
              <a:t>multiplie</a:t>
            </a:r>
            <a:r>
              <a:rPr lang="fr-BE" sz="2800" b="1" i="1" smtClean="0">
                <a:solidFill>
                  <a:srgbClr val="26559D"/>
                </a:solidFill>
              </a:rPr>
              <a:t> tous les indices de l’élève et ce pour tous les élèves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On </a:t>
            </a:r>
            <a:r>
              <a:rPr lang="fr-BE" sz="2800" b="1" i="1" smtClean="0">
                <a:solidFill>
                  <a:srgbClr val="21874E"/>
                </a:solidFill>
              </a:rPr>
              <a:t>classe</a:t>
            </a:r>
            <a:r>
              <a:rPr lang="fr-BE" sz="2800" b="1" i="1" smtClean="0">
                <a:solidFill>
                  <a:srgbClr val="26559D"/>
                </a:solidFill>
              </a:rPr>
              <a:t> les élèves selon l’ordre décroissant de cet indice global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928688"/>
            <a:ext cx="7072313" cy="6429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400" b="1" i="1" u="sng" smtClean="0">
                <a:solidFill>
                  <a:srgbClr val="26559D"/>
                </a:solidFill>
              </a:rPr>
              <a:t>Exemple:</a:t>
            </a:r>
            <a:r>
              <a:rPr lang="fr-BE" sz="4000" smtClean="0">
                <a:solidFill>
                  <a:srgbClr val="26559D"/>
                </a:solidFill>
              </a:rPr>
              <a:t>  </a:t>
            </a:r>
            <a:r>
              <a:rPr lang="fr-BE" sz="1800" smtClean="0">
                <a:solidFill>
                  <a:srgbClr val="26559D"/>
                </a:solidFill>
              </a:rPr>
              <a:t>un élève inscrit dans une école fondamentale catholique introduit une demande d’inscription dans une école secondaire catholique</a:t>
            </a:r>
          </a:p>
          <a:p>
            <a:pPr eaLnBrk="1" hangingPunct="1">
              <a:spcBef>
                <a:spcPts val="300"/>
              </a:spcBef>
              <a:buFont typeface="Arial" charset="0"/>
              <a:buNone/>
            </a:pPr>
            <a:r>
              <a:rPr lang="fr-BE" sz="2400" b="1" i="1" smtClean="0">
                <a:solidFill>
                  <a:srgbClr val="962C60"/>
                </a:solidFill>
              </a:rPr>
              <a:t>Calcul de l’indice pondéré: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1600" b="1" i="1" smtClean="0">
                <a:solidFill>
                  <a:srgbClr val="26559D"/>
                </a:solidFill>
              </a:rPr>
              <a:t>École premier choix = 1,5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1600" b="1" i="1" smtClean="0">
                <a:solidFill>
                  <a:srgbClr val="26559D"/>
                </a:solidFill>
              </a:rPr>
              <a:t>Proximité domicile/école fondamentale catholique = 1,61 (2</a:t>
            </a:r>
            <a:r>
              <a:rPr lang="fr-BE" sz="1600" b="1" i="1" baseline="30000" smtClean="0">
                <a:solidFill>
                  <a:srgbClr val="26559D"/>
                </a:solidFill>
              </a:rPr>
              <a:t>ème</a:t>
            </a:r>
            <a:r>
              <a:rPr lang="fr-BE" sz="1600" b="1" i="1" smtClean="0">
                <a:solidFill>
                  <a:srgbClr val="26559D"/>
                </a:solidFill>
              </a:rPr>
              <a:t> école la plus proche au sein du réseau  catholique)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1600" b="1" i="1" smtClean="0">
                <a:solidFill>
                  <a:srgbClr val="26559D"/>
                </a:solidFill>
              </a:rPr>
              <a:t>Proximité domicile/ école secondaire catholique</a:t>
            </a:r>
            <a:br>
              <a:rPr lang="fr-BE" sz="1600" b="1" i="1" smtClean="0">
                <a:solidFill>
                  <a:srgbClr val="26559D"/>
                </a:solidFill>
              </a:rPr>
            </a:br>
            <a:r>
              <a:rPr lang="fr-BE" sz="1600" b="1" i="1" smtClean="0">
                <a:solidFill>
                  <a:srgbClr val="26559D"/>
                </a:solidFill>
              </a:rPr>
              <a:t>= 1,39 (3</a:t>
            </a:r>
            <a:r>
              <a:rPr lang="fr-BE" sz="1600" b="1" i="1" baseline="30000" smtClean="0">
                <a:solidFill>
                  <a:srgbClr val="26559D"/>
                </a:solidFill>
              </a:rPr>
              <a:t>ème</a:t>
            </a:r>
            <a:r>
              <a:rPr lang="fr-BE" sz="1600" b="1" i="1" smtClean="0">
                <a:solidFill>
                  <a:srgbClr val="26559D"/>
                </a:solidFill>
              </a:rPr>
              <a:t> école la plus proche au sein du réseau catholique)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1600" b="1" i="1" smtClean="0">
                <a:solidFill>
                  <a:srgbClr val="26559D"/>
                </a:solidFill>
              </a:rPr>
              <a:t>Proximité école fondamentale/école secondaire</a:t>
            </a:r>
            <a:br>
              <a:rPr lang="fr-BE" sz="1600" b="1" i="1" smtClean="0">
                <a:solidFill>
                  <a:srgbClr val="26559D"/>
                </a:solidFill>
              </a:rPr>
            </a:br>
            <a:r>
              <a:rPr lang="fr-BE" sz="1600" b="1" i="1" smtClean="0">
                <a:solidFill>
                  <a:srgbClr val="26559D"/>
                </a:solidFill>
              </a:rPr>
              <a:t>= 1.27 (inférieure ou égale à 4Km – 3</a:t>
            </a:r>
            <a:r>
              <a:rPr lang="fr-BE" sz="1600" b="1" i="1" baseline="30000" smtClean="0">
                <a:solidFill>
                  <a:srgbClr val="26559D"/>
                </a:solidFill>
              </a:rPr>
              <a:t>ème</a:t>
            </a:r>
            <a:r>
              <a:rPr lang="fr-BE" sz="1600" b="1" i="1" smtClean="0">
                <a:solidFill>
                  <a:srgbClr val="26559D"/>
                </a:solidFill>
              </a:rPr>
              <a:t> école primaire  - 4</a:t>
            </a:r>
            <a:r>
              <a:rPr lang="fr-BE" sz="1600" b="1" i="1" baseline="30000" smtClean="0">
                <a:solidFill>
                  <a:srgbClr val="26559D"/>
                </a:solidFill>
              </a:rPr>
              <a:t>ème</a:t>
            </a:r>
            <a:r>
              <a:rPr lang="fr-BE" sz="1600" b="1" i="1" smtClean="0">
                <a:solidFill>
                  <a:srgbClr val="26559D"/>
                </a:solidFill>
              </a:rPr>
              <a:t> école secondaire)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1600" b="1" i="1" smtClean="0">
                <a:solidFill>
                  <a:srgbClr val="26559D"/>
                </a:solidFill>
              </a:rPr>
              <a:t>Offre d’enseignement dans la commune de l’école primaire = 1 ( une école secondaire confessionnelle et  une non confessionnelle sur le territoire de la commune)  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1600" b="1" i="1" smtClean="0">
                <a:solidFill>
                  <a:srgbClr val="26559D"/>
                </a:solidFill>
              </a:rPr>
              <a:t>Pas de partenariat pédagogique</a:t>
            </a:r>
            <a:br>
              <a:rPr lang="fr-BE" sz="1600" b="1" i="1" smtClean="0">
                <a:solidFill>
                  <a:srgbClr val="26559D"/>
                </a:solidFill>
              </a:rPr>
            </a:br>
            <a:r>
              <a:rPr lang="fr-BE" sz="1600" b="1" i="1" smtClean="0">
                <a:solidFill>
                  <a:srgbClr val="26559D"/>
                </a:solidFill>
              </a:rPr>
              <a:t>= 1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1600" b="1" i="1" smtClean="0">
                <a:solidFill>
                  <a:srgbClr val="26559D"/>
                </a:solidFill>
              </a:rPr>
              <a:t>Pas de poursuite de l’immersion</a:t>
            </a:r>
            <a:br>
              <a:rPr lang="fr-BE" sz="1600" b="1" i="1" smtClean="0">
                <a:solidFill>
                  <a:srgbClr val="26559D"/>
                </a:solidFill>
              </a:rPr>
            </a:br>
            <a:r>
              <a:rPr lang="fr-BE" sz="1600" b="1" i="1" smtClean="0">
                <a:solidFill>
                  <a:srgbClr val="26559D"/>
                </a:solidFill>
              </a:rPr>
              <a:t>= 1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charset="0"/>
              <a:buNone/>
            </a:pPr>
            <a:r>
              <a:rPr lang="fr-BE" sz="2000" b="1" smtClean="0">
                <a:solidFill>
                  <a:srgbClr val="962C60"/>
                </a:solidFill>
                <a:sym typeface="Wingdings" pitchFamily="2" charset="2"/>
              </a:rPr>
              <a:t></a:t>
            </a:r>
            <a:r>
              <a:rPr lang="fr-BE" sz="2000" b="1" i="1" u="sng" smtClean="0">
                <a:solidFill>
                  <a:srgbClr val="26559D"/>
                </a:solidFill>
              </a:rPr>
              <a:t>Total</a:t>
            </a:r>
            <a:r>
              <a:rPr lang="fr-BE" sz="2000" b="1" i="1" smtClean="0">
                <a:solidFill>
                  <a:srgbClr val="26559D"/>
                </a:solidFill>
              </a:rPr>
              <a:t>: 1, 5 x 1,61x 1,39 x 1,27 x 1 x 1 x 1 = </a:t>
            </a:r>
            <a:r>
              <a:rPr lang="fr-BE" sz="2000" b="1" i="1" smtClean="0">
                <a:solidFill>
                  <a:srgbClr val="962C60"/>
                </a:solidFill>
              </a:rPr>
              <a:t>4,2631995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714500"/>
            <a:ext cx="6929437" cy="47863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b="1" i="1" u="sng" smtClean="0">
                <a:solidFill>
                  <a:srgbClr val="26559D"/>
                </a:solidFill>
              </a:rPr>
              <a:t>Si ex-aequo</a:t>
            </a:r>
            <a:r>
              <a:rPr lang="fr-BE" b="1" i="1" smtClean="0">
                <a:solidFill>
                  <a:srgbClr val="26559D"/>
                </a:solidFill>
              </a:rPr>
              <a:t>: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1874E"/>
                </a:solidFill>
              </a:rPr>
              <a:t>indice socio-économique </a:t>
            </a:r>
            <a:r>
              <a:rPr lang="fr-BE" b="1" i="1" smtClean="0">
                <a:solidFill>
                  <a:srgbClr val="26559D"/>
                </a:solidFill>
              </a:rPr>
              <a:t>des élèves (selon leur quartier)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6559D"/>
                </a:solidFill>
              </a:rPr>
              <a:t> si nouvelle égalité: </a:t>
            </a:r>
            <a:r>
              <a:rPr lang="fr-BE" b="1" i="1" smtClean="0">
                <a:solidFill>
                  <a:srgbClr val="21874E"/>
                </a:solidFill>
              </a:rPr>
              <a:t>distance domicile-école secondaire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071563"/>
            <a:ext cx="7358062" cy="5643562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BE" sz="2600" b="1" i="1" dirty="0" smtClean="0">
                <a:solidFill>
                  <a:srgbClr val="962C60"/>
                </a:solidFill>
              </a:rPr>
              <a:t>Les priorités</a:t>
            </a:r>
            <a:r>
              <a:rPr lang="fr-BE" sz="2600" b="1" i="1" dirty="0" smtClean="0">
                <a:solidFill>
                  <a:srgbClr val="26559D"/>
                </a:solidFill>
              </a:rPr>
              <a:t>: selon l’ordre de pondération des élèves, application des priorités </a:t>
            </a:r>
            <a:r>
              <a:rPr lang="fr-BE" sz="2600" b="1" i="1" u="sng" dirty="0" smtClean="0">
                <a:solidFill>
                  <a:srgbClr val="26559D"/>
                </a:solidFill>
              </a:rPr>
              <a:t>dans l’ordre suivant et dans l’école de la première préférence</a:t>
            </a:r>
            <a:r>
              <a:rPr lang="fr-BE" sz="2600" b="1" i="1" dirty="0" smtClean="0">
                <a:solidFill>
                  <a:srgbClr val="26559D"/>
                </a:solidFill>
              </a:rPr>
              <a:t> :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fr-BE" sz="2600" b="1" i="1" dirty="0" smtClean="0">
                <a:solidFill>
                  <a:srgbClr val="21874E"/>
                </a:solidFill>
              </a:rPr>
              <a:t>1.   </a:t>
            </a:r>
            <a:r>
              <a:rPr lang="fr-BE" sz="2600" b="1" i="1" dirty="0" smtClean="0">
                <a:solidFill>
                  <a:srgbClr val="26559D"/>
                </a:solidFill>
              </a:rPr>
              <a:t>Les enfants provenant d’écoles primaires moins  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fr-BE" sz="2600" b="1" i="1" dirty="0" smtClean="0">
                <a:solidFill>
                  <a:srgbClr val="26559D"/>
                </a:solidFill>
              </a:rPr>
              <a:t>	</a:t>
            </a:r>
            <a:r>
              <a:rPr lang="fr-BE" sz="2600" b="1" i="1" dirty="0" smtClean="0">
                <a:solidFill>
                  <a:srgbClr val="21874E"/>
                </a:solidFill>
              </a:rPr>
              <a:t>favorisées (ISEF) </a:t>
            </a:r>
            <a:r>
              <a:rPr lang="fr-BE" sz="2600" b="1" i="1" dirty="0" smtClean="0">
                <a:solidFill>
                  <a:srgbClr val="26559D"/>
                </a:solidFill>
              </a:rPr>
              <a:t>à concurrence de 20 % des places à pourvoir (voir dia 12)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 smtClean="0">
                <a:solidFill>
                  <a:srgbClr val="21874E"/>
                </a:solidFill>
              </a:rPr>
              <a:t>2.   </a:t>
            </a:r>
            <a:r>
              <a:rPr lang="fr-BE" sz="2600" b="1" i="1" dirty="0" smtClean="0">
                <a:solidFill>
                  <a:srgbClr val="26559D"/>
                </a:solidFill>
              </a:rPr>
              <a:t>Les enfants </a:t>
            </a:r>
            <a:r>
              <a:rPr lang="fr-BE" sz="2600" b="1" i="1" dirty="0" smtClean="0">
                <a:solidFill>
                  <a:srgbClr val="21874E"/>
                </a:solidFill>
              </a:rPr>
              <a:t>frères ou sœurs </a:t>
            </a:r>
            <a:r>
              <a:rPr lang="fr-BE" sz="2600" b="1" i="1" dirty="0" smtClean="0">
                <a:solidFill>
                  <a:srgbClr val="26559D"/>
                </a:solidFill>
              </a:rPr>
              <a:t>d’un enfant déjà inscrit dans l’école secondaire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 smtClean="0">
                <a:solidFill>
                  <a:srgbClr val="21874E"/>
                </a:solidFill>
              </a:rPr>
              <a:t>3.   </a:t>
            </a:r>
            <a:r>
              <a:rPr lang="fr-BE" sz="2600" b="1" i="1" dirty="0" smtClean="0">
                <a:solidFill>
                  <a:srgbClr val="26559D"/>
                </a:solidFill>
              </a:rPr>
              <a:t>Les situations </a:t>
            </a:r>
            <a:r>
              <a:rPr lang="fr-BE" sz="2600" b="1" i="1" dirty="0" smtClean="0">
                <a:solidFill>
                  <a:srgbClr val="21874E"/>
                </a:solidFill>
              </a:rPr>
              <a:t>spécifiques</a:t>
            </a:r>
            <a:r>
              <a:rPr lang="fr-BE" sz="2600" b="1" i="1" dirty="0" smtClean="0">
                <a:solidFill>
                  <a:srgbClr val="26559D"/>
                </a:solidFill>
              </a:rPr>
              <a:t> (enfants en situation précaire, intégration, handicap, etc.)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 smtClean="0">
                <a:solidFill>
                  <a:srgbClr val="21874E"/>
                </a:solidFill>
              </a:rPr>
              <a:t>4.   </a:t>
            </a:r>
            <a:r>
              <a:rPr lang="fr-BE" sz="2600" b="1" i="1" dirty="0" smtClean="0">
                <a:solidFill>
                  <a:srgbClr val="26559D"/>
                </a:solidFill>
              </a:rPr>
              <a:t>Les élèves fréquentant un </a:t>
            </a:r>
            <a:r>
              <a:rPr lang="fr-BE" sz="2600" b="1" i="1" dirty="0" smtClean="0">
                <a:solidFill>
                  <a:srgbClr val="21874E"/>
                </a:solidFill>
              </a:rPr>
              <a:t>internat</a:t>
            </a:r>
            <a:r>
              <a:rPr lang="fr-BE" sz="2600" b="1" i="1" dirty="0" smtClean="0">
                <a:solidFill>
                  <a:srgbClr val="26559D"/>
                </a:solidFill>
              </a:rPr>
              <a:t> lié à l’école secondaire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071563"/>
            <a:ext cx="7358062" cy="5643562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 smtClean="0">
                <a:solidFill>
                  <a:srgbClr val="21874E"/>
                </a:solidFill>
              </a:rPr>
              <a:t>5.    </a:t>
            </a:r>
            <a:r>
              <a:rPr lang="fr-BE" sz="2600" b="1" i="1" dirty="0" smtClean="0">
                <a:solidFill>
                  <a:srgbClr val="26559D"/>
                </a:solidFill>
              </a:rPr>
              <a:t>Les enfants des </a:t>
            </a:r>
            <a:r>
              <a:rPr lang="fr-BE" sz="2600" b="1" i="1" dirty="0" smtClean="0">
                <a:solidFill>
                  <a:srgbClr val="21874E"/>
                </a:solidFill>
              </a:rPr>
              <a:t>membres du personnel</a:t>
            </a:r>
            <a:r>
              <a:rPr lang="fr-BE" sz="2600" b="1" i="1" dirty="0" smtClean="0">
                <a:solidFill>
                  <a:srgbClr val="26559D"/>
                </a:solidFill>
              </a:rPr>
              <a:t>, toutes catégories</a:t>
            </a:r>
          </a:p>
          <a:p>
            <a:pPr marL="514350" indent="-514350" eaLnBrk="1" hangingPunct="1">
              <a:spcBef>
                <a:spcPct val="0"/>
              </a:spcBef>
              <a:buClr>
                <a:srgbClr val="21874E"/>
              </a:buClr>
              <a:buFont typeface="Arial" charset="0"/>
              <a:buAutoNum type="arabicPeriod" startAt="6"/>
              <a:defRPr/>
            </a:pPr>
            <a:r>
              <a:rPr lang="fr-BE" sz="2600" b="1" i="1" dirty="0" smtClean="0">
                <a:solidFill>
                  <a:srgbClr val="26559D"/>
                </a:solidFill>
              </a:rPr>
              <a:t>Les enfants provenant des </a:t>
            </a:r>
            <a:r>
              <a:rPr lang="fr-BE" sz="2600" b="1" i="1" dirty="0" smtClean="0">
                <a:solidFill>
                  <a:srgbClr val="21874E"/>
                </a:solidFill>
              </a:rPr>
              <a:t>écoles fondamentales adossées </a:t>
            </a:r>
            <a:r>
              <a:rPr lang="fr-BE" sz="2600" b="1" i="1" dirty="0" smtClean="0">
                <a:solidFill>
                  <a:srgbClr val="26559D"/>
                </a:solidFill>
              </a:rPr>
              <a:t>à cette école secondaire. Condition: si l’élève fréquente l’enseignement primaire depuis le </a:t>
            </a:r>
            <a:r>
              <a:rPr lang="fr-BE" sz="2600" b="1" i="1" dirty="0" smtClean="0">
                <a:solidFill>
                  <a:srgbClr val="21874E"/>
                </a:solidFill>
              </a:rPr>
              <a:t>30 septembre 2007</a:t>
            </a:r>
          </a:p>
          <a:p>
            <a:pPr marL="400050" lvl="1" indent="0" eaLnBrk="1" hangingPunct="1">
              <a:spcBef>
                <a:spcPct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2200" b="1" i="1" dirty="0" smtClean="0">
                <a:solidFill>
                  <a:srgbClr val="26559D"/>
                </a:solidFill>
              </a:rPr>
              <a:t>Cette dernière priorité vise donc les élèves qui effectuent , durant cette année scolaire, une 8</a:t>
            </a:r>
            <a:r>
              <a:rPr lang="fr-BE" sz="2200" b="1" i="1" baseline="30000" dirty="0" smtClean="0">
                <a:solidFill>
                  <a:srgbClr val="26559D"/>
                </a:solidFill>
              </a:rPr>
              <a:t>ème</a:t>
            </a:r>
            <a:r>
              <a:rPr lang="fr-BE" sz="2200" b="1" i="1" dirty="0" smtClean="0">
                <a:solidFill>
                  <a:srgbClr val="26559D"/>
                </a:solidFill>
              </a:rPr>
              <a:t>  année dans l’enseignement primaire.</a:t>
            </a:r>
          </a:p>
          <a:p>
            <a:pPr marL="0" indent="0" eaLnBrk="1" hangingPunct="1">
              <a:spcBef>
                <a:spcPct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2600" b="1" i="1" dirty="0">
                <a:solidFill>
                  <a:srgbClr val="21874E"/>
                </a:solidFill>
              </a:rPr>
              <a:t>	</a:t>
            </a:r>
            <a:endParaRPr lang="fr-BE" sz="2600" b="1" i="1" dirty="0" smtClean="0">
              <a:solidFill>
                <a:srgbClr val="21874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u contenu 2"/>
          <p:cNvSpPr>
            <a:spLocks noGrp="1"/>
          </p:cNvSpPr>
          <p:nvPr>
            <p:ph idx="4294967295"/>
          </p:nvPr>
        </p:nvSpPr>
        <p:spPr>
          <a:xfrm>
            <a:off x="1928813" y="1071563"/>
            <a:ext cx="6929437" cy="5500687"/>
          </a:xfrm>
        </p:spPr>
        <p:txBody>
          <a:bodyPr/>
          <a:lstStyle/>
          <a:p>
            <a:pPr lvl="4" indent="-1701800">
              <a:buFont typeface="Arial" charset="0"/>
              <a:buNone/>
            </a:pPr>
            <a:r>
              <a:rPr lang="fr-BE" sz="2800" b="1" i="1" smtClean="0">
                <a:solidFill>
                  <a:srgbClr val="962C60"/>
                </a:solidFill>
              </a:rPr>
              <a:t>Concrètement</a:t>
            </a:r>
            <a:r>
              <a:rPr lang="fr-BE" sz="2800" b="1" i="1" smtClean="0">
                <a:solidFill>
                  <a:srgbClr val="26559D"/>
                </a:solidFill>
              </a:rPr>
              <a:t>:</a:t>
            </a:r>
          </a:p>
          <a:p>
            <a:pPr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Les écoles encodent les demandes d’inscription dans un logiciel de l’Administration qui fait le calcul des pondérations et prend en compte les priorités</a:t>
            </a:r>
          </a:p>
          <a:p>
            <a:endParaRPr lang="fr-BE" sz="2800" b="1" i="1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143000"/>
            <a:ext cx="7215187" cy="5715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BE" sz="2800" b="1" i="1" u="sng" smtClean="0">
                <a:solidFill>
                  <a:srgbClr val="26559D"/>
                </a:solidFill>
              </a:rPr>
              <a:t>Conclusion – 3</a:t>
            </a:r>
            <a:r>
              <a:rPr lang="fr-BE" sz="2800" b="1" i="1" u="sng" baseline="30000" smtClean="0">
                <a:solidFill>
                  <a:srgbClr val="26559D"/>
                </a:solidFill>
              </a:rPr>
              <a:t>e</a:t>
            </a:r>
            <a:r>
              <a:rPr lang="fr-BE" sz="2800" b="1" i="1" u="sng" smtClean="0">
                <a:solidFill>
                  <a:srgbClr val="26559D"/>
                </a:solidFill>
              </a:rPr>
              <a:t> étape</a:t>
            </a:r>
            <a:r>
              <a:rPr lang="fr-BE" sz="2800" b="1" i="1" smtClean="0">
                <a:solidFill>
                  <a:srgbClr val="26559D"/>
                </a:solidFill>
              </a:rPr>
              <a:t>: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600" b="1" i="1" smtClean="0">
                <a:solidFill>
                  <a:srgbClr val="26559D"/>
                </a:solidFill>
              </a:rPr>
              <a:t>École </a:t>
            </a:r>
            <a:r>
              <a:rPr lang="fr-BE" sz="2600" b="1" i="1" smtClean="0">
                <a:solidFill>
                  <a:srgbClr val="962C60"/>
                </a:solidFill>
              </a:rPr>
              <a:t>«</a:t>
            </a:r>
            <a:r>
              <a:rPr lang="fr-BE" sz="2600" b="1" i="1" smtClean="0">
                <a:solidFill>
                  <a:srgbClr val="26559D"/>
                </a:solidFill>
              </a:rPr>
              <a:t> </a:t>
            </a:r>
            <a:r>
              <a:rPr lang="fr-BE" sz="2600" b="1" i="1" smtClean="0">
                <a:solidFill>
                  <a:srgbClr val="962C60"/>
                </a:solidFill>
              </a:rPr>
              <a:t>incomplète »</a:t>
            </a:r>
            <a:r>
              <a:rPr lang="fr-BE" sz="2600" b="1" i="1" smtClean="0">
                <a:solidFill>
                  <a:srgbClr val="26559D"/>
                </a:solidFill>
              </a:rPr>
              <a:t>:</a:t>
            </a:r>
            <a:br>
              <a:rPr lang="fr-BE" sz="2600" b="1" i="1" smtClean="0">
                <a:solidFill>
                  <a:srgbClr val="26559D"/>
                </a:solidFill>
              </a:rPr>
            </a:br>
            <a:r>
              <a:rPr lang="fr-BE" sz="2600" b="1" i="1" smtClean="0">
                <a:solidFill>
                  <a:srgbClr val="26559D"/>
                </a:solidFill>
              </a:rPr>
              <a:t>inscription à 102%, dont 20% ISEF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600" b="1" i="1" smtClean="0">
                <a:solidFill>
                  <a:srgbClr val="26559D"/>
                </a:solidFill>
              </a:rPr>
              <a:t>Ecole </a:t>
            </a:r>
            <a:r>
              <a:rPr lang="fr-BE" sz="2600" b="1" i="1" smtClean="0">
                <a:solidFill>
                  <a:srgbClr val="962C60"/>
                </a:solidFill>
              </a:rPr>
              <a:t>«</a:t>
            </a:r>
            <a:r>
              <a:rPr lang="fr-BE" sz="2600" b="1" i="1" smtClean="0">
                <a:solidFill>
                  <a:srgbClr val="26559D"/>
                </a:solidFill>
              </a:rPr>
              <a:t> </a:t>
            </a:r>
            <a:r>
              <a:rPr lang="fr-BE" sz="2600" b="1" i="1" smtClean="0">
                <a:solidFill>
                  <a:srgbClr val="962C60"/>
                </a:solidFill>
              </a:rPr>
              <a:t>complète »</a:t>
            </a:r>
            <a:r>
              <a:rPr lang="fr-BE" sz="2600" b="1" i="1" smtClean="0">
                <a:solidFill>
                  <a:srgbClr val="26559D"/>
                </a:solidFill>
              </a:rPr>
              <a:t>:</a:t>
            </a:r>
            <a:br>
              <a:rPr lang="fr-BE" sz="2600" b="1" i="1" smtClean="0">
                <a:solidFill>
                  <a:srgbClr val="26559D"/>
                </a:solidFill>
              </a:rPr>
            </a:br>
            <a:r>
              <a:rPr lang="fr-BE" sz="2600" b="1" i="1" smtClean="0">
                <a:solidFill>
                  <a:srgbClr val="26559D"/>
                </a:solidFill>
              </a:rPr>
              <a:t>inscription à 80%, dont 20% ISEF</a:t>
            </a:r>
            <a:br>
              <a:rPr lang="fr-BE" sz="2600" b="1" i="1" smtClean="0">
                <a:solidFill>
                  <a:srgbClr val="26559D"/>
                </a:solidFill>
              </a:rPr>
            </a:br>
            <a:r>
              <a:rPr lang="fr-BE" sz="2600" b="1" i="1" smtClean="0">
                <a:solidFill>
                  <a:srgbClr val="26559D"/>
                </a:solidFill>
              </a:rPr>
              <a:t>(les 22% restant par la CIRI)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600" b="1" i="1" smtClean="0">
                <a:solidFill>
                  <a:srgbClr val="26559D"/>
                </a:solidFill>
              </a:rPr>
              <a:t>Renvoi à la CIRI des </a:t>
            </a:r>
            <a:r>
              <a:rPr lang="fr-BE" sz="2600" b="1" i="1" smtClean="0">
                <a:solidFill>
                  <a:srgbClr val="962C60"/>
                </a:solidFill>
              </a:rPr>
              <a:t>demandes d’inscription non satisfaites</a:t>
            </a:r>
            <a:r>
              <a:rPr lang="fr-BE" sz="2600" b="1" i="1" smtClean="0">
                <a:solidFill>
                  <a:srgbClr val="26559D"/>
                </a:solidFill>
              </a:rPr>
              <a:t> et des </a:t>
            </a:r>
            <a:r>
              <a:rPr lang="fr-BE" sz="2600" b="1" i="1" smtClean="0">
                <a:solidFill>
                  <a:srgbClr val="962C60"/>
                </a:solidFill>
              </a:rPr>
              <a:t>places vacantes </a:t>
            </a:r>
            <a:r>
              <a:rPr lang="fr-BE" sz="2600" b="1" i="1" smtClean="0">
                <a:solidFill>
                  <a:srgbClr val="26559D"/>
                </a:solidFill>
              </a:rPr>
              <a:t>dans l’école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600" b="1" i="1" smtClean="0">
                <a:solidFill>
                  <a:srgbClr val="26559D"/>
                </a:solidFill>
              </a:rPr>
              <a:t>Les écoles avertissent les parents des enfants repris </a:t>
            </a:r>
            <a:r>
              <a:rPr lang="fr-BE" sz="2600" b="1" i="1" smtClean="0">
                <a:solidFill>
                  <a:srgbClr val="962C60"/>
                </a:solidFill>
              </a:rPr>
              <a:t>en ordre utile</a:t>
            </a:r>
            <a:r>
              <a:rPr lang="fr-BE" sz="2600" b="1" i="1" smtClean="0">
                <a:solidFill>
                  <a:srgbClr val="26559D"/>
                </a:solidFill>
              </a:rPr>
              <a:t>. Inscription après adhésion aux règlements/projets de l’école à l’aide d’une attestation d’inscription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643063"/>
            <a:ext cx="7072313" cy="4357687"/>
          </a:xfrm>
        </p:spPr>
        <p:txBody>
          <a:bodyPr/>
          <a:lstStyle/>
          <a:p>
            <a:pPr marL="533400" indent="-533400" eaLnBrk="1" hangingPunct="1">
              <a:lnSpc>
                <a:spcPct val="150000"/>
              </a:lnSpc>
              <a:buClr>
                <a:srgbClr val="21874E"/>
              </a:buClr>
              <a:buFont typeface="Wingdings" pitchFamily="2" charset="2"/>
              <a:buChar char=""/>
            </a:pPr>
            <a:r>
              <a:rPr lang="fr-BE" sz="2800" b="1" i="1" smtClean="0">
                <a:solidFill>
                  <a:srgbClr val="26559D"/>
                </a:solidFill>
              </a:rPr>
              <a:t>Uniquement  pour une </a:t>
            </a:r>
            <a:r>
              <a:rPr lang="fr-BE" sz="2800" b="1" i="1" smtClean="0">
                <a:solidFill>
                  <a:srgbClr val="21874E"/>
                </a:solidFill>
              </a:rPr>
              <a:t>première</a:t>
            </a:r>
            <a:r>
              <a:rPr lang="fr-BE" sz="2800" b="1" i="1" smtClean="0">
                <a:solidFill>
                  <a:srgbClr val="26559D"/>
                </a:solidFill>
              </a:rPr>
              <a:t> inscription en première année </a:t>
            </a:r>
            <a:r>
              <a:rPr lang="fr-BE" sz="2800" b="1" i="1" smtClean="0">
                <a:solidFill>
                  <a:srgbClr val="21874E"/>
                </a:solidFill>
              </a:rPr>
              <a:t>commune </a:t>
            </a:r>
            <a:r>
              <a:rPr lang="fr-BE" sz="2800" b="1" i="1" smtClean="0">
                <a:solidFill>
                  <a:srgbClr val="26559D"/>
                </a:solidFill>
              </a:rPr>
              <a:t>de l’enseignement </a:t>
            </a:r>
            <a:r>
              <a:rPr lang="fr-BE" sz="2800" b="1" i="1" smtClean="0">
                <a:solidFill>
                  <a:srgbClr val="21874E"/>
                </a:solidFill>
              </a:rPr>
              <a:t>ordinaire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 dirty="0"/>
              <a:t>Pour qui?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ous-titre 2"/>
          <p:cNvSpPr>
            <a:spLocks noGrp="1"/>
          </p:cNvSpPr>
          <p:nvPr>
            <p:ph type="subTitle" idx="4294967295"/>
          </p:nvPr>
        </p:nvSpPr>
        <p:spPr>
          <a:xfrm>
            <a:off x="1643063" y="1000125"/>
            <a:ext cx="7072312" cy="5876925"/>
          </a:xfrm>
        </p:spPr>
        <p:txBody>
          <a:bodyPr/>
          <a:lstStyle/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200" b="1" i="1" smtClean="0">
                <a:solidFill>
                  <a:srgbClr val="962C60"/>
                </a:solidFill>
              </a:rPr>
              <a:t>CIRI</a:t>
            </a:r>
            <a:r>
              <a:rPr lang="fr-BE" sz="2200" b="1" i="1" smtClean="0">
                <a:solidFill>
                  <a:srgbClr val="26559D"/>
                </a:solidFill>
              </a:rPr>
              <a:t> : organe inter-réseaux dont le siège est à l’Administration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200" b="1" i="1" smtClean="0">
                <a:solidFill>
                  <a:srgbClr val="962C60"/>
                </a:solidFill>
              </a:rPr>
              <a:t>Composé</a:t>
            </a:r>
            <a:r>
              <a:rPr lang="fr-BE" sz="2200" b="1" i="1" smtClean="0">
                <a:solidFill>
                  <a:srgbClr val="26559D"/>
                </a:solidFill>
              </a:rPr>
              <a:t> de représentants du Gouvernement, de l’Administration, des réseaux et des parents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200" b="1" i="1" smtClean="0">
                <a:solidFill>
                  <a:srgbClr val="962C60"/>
                </a:solidFill>
              </a:rPr>
              <a:t>Traitement des demandes d’inscription </a:t>
            </a:r>
            <a:r>
              <a:rPr lang="fr-BE" sz="2200" b="1" i="1" smtClean="0">
                <a:solidFill>
                  <a:srgbClr val="26559D"/>
                </a:solidFill>
              </a:rPr>
              <a:t>en fonction des écoles de préférence reprises dans le formulaire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200" b="1" i="1" smtClean="0">
                <a:solidFill>
                  <a:srgbClr val="962C60"/>
                </a:solidFill>
              </a:rPr>
              <a:t>Optimalisation du meilleur choix des parents</a:t>
            </a:r>
            <a:r>
              <a:rPr lang="fr-BE" sz="2200" b="1" i="1" smtClean="0">
                <a:solidFill>
                  <a:srgbClr val="26559D"/>
                </a:solidFill>
              </a:rPr>
              <a:t>, en tenant compte du calcul des pondérations pour chaque école indiquée par les parents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200" b="1" i="1" smtClean="0">
                <a:solidFill>
                  <a:srgbClr val="962C60"/>
                </a:solidFill>
              </a:rPr>
              <a:t>La CIRI écrit aux parents</a:t>
            </a:r>
            <a:r>
              <a:rPr lang="fr-BE" sz="2200" b="1" i="1" smtClean="0">
                <a:solidFill>
                  <a:srgbClr val="26559D"/>
                </a:solidFill>
              </a:rPr>
              <a:t>, en leur indiquant l’école où leur enfant est en ordre utile et/ou les écoles où il est en liste d’attente</a:t>
            </a:r>
          </a:p>
          <a:p>
            <a:pPr eaLnBrk="1" hangingPunct="1">
              <a:spcBef>
                <a:spcPts val="2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200" b="1" i="1" smtClean="0">
                <a:solidFill>
                  <a:srgbClr val="962C60"/>
                </a:solidFill>
              </a:rPr>
              <a:t>Les écoles reçoivent leur registre </a:t>
            </a:r>
            <a:r>
              <a:rPr lang="fr-BE" sz="2200" b="1" i="1" smtClean="0">
                <a:solidFill>
                  <a:srgbClr val="26559D"/>
                </a:solidFill>
              </a:rPr>
              <a:t>reprenant les élèves inscrits et ceux en liste d’attente. Inscription après adhésion aux règlements/projets de l’école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/>
              <a:t>Quatrième étape:</a:t>
            </a:r>
            <a:br>
              <a:rPr lang="fr-BE" sz="3200" b="1" i="1"/>
            </a:br>
            <a:r>
              <a:rPr lang="fr-BE" sz="3200" b="1" i="1"/>
              <a:t>gestion des inscriptions par la CIRI</a:t>
            </a:r>
            <a:endParaRPr lang="fr-BE" sz="3200" b="1" i="1" baseline="30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428750"/>
            <a:ext cx="6929437" cy="5072063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700" b="1" i="1" dirty="0" smtClean="0">
                <a:solidFill>
                  <a:srgbClr val="26559D"/>
                </a:solidFill>
              </a:rPr>
              <a:t>Si </a:t>
            </a:r>
            <a:r>
              <a:rPr lang="fr-BE" sz="2700" b="1" i="1" dirty="0" smtClean="0">
                <a:solidFill>
                  <a:srgbClr val="962C60"/>
                </a:solidFill>
              </a:rPr>
              <a:t>désistement</a:t>
            </a:r>
            <a:r>
              <a:rPr lang="fr-BE" sz="2700" b="1" i="1" dirty="0" smtClean="0">
                <a:solidFill>
                  <a:srgbClr val="26559D"/>
                </a:solidFill>
              </a:rPr>
              <a:t> dans l’école: contact (par la CIRI ou par l’école) avec les parents dont l’enfant est le premier sur la liste d’attente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700" b="1" i="1" dirty="0" smtClean="0">
                <a:solidFill>
                  <a:srgbClr val="26559D"/>
                </a:solidFill>
              </a:rPr>
              <a:t>Inscription possible </a:t>
            </a:r>
            <a:r>
              <a:rPr lang="fr-BE" sz="2700" b="1" i="1" dirty="0" smtClean="0">
                <a:solidFill>
                  <a:srgbClr val="962C60"/>
                </a:solidFill>
              </a:rPr>
              <a:t>à partir du 4 mai </a:t>
            </a:r>
            <a:r>
              <a:rPr lang="fr-BE" sz="2700" b="1" i="1" dirty="0" smtClean="0">
                <a:solidFill>
                  <a:srgbClr val="26559D"/>
                </a:solidFill>
              </a:rPr>
              <a:t>dans l’école, mais en fonction des places disponibles au terme des travaux de la CIRI et toujours à l’aide d’un duplicata du formulaire unique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700" b="1" i="1" dirty="0" smtClean="0">
                <a:solidFill>
                  <a:srgbClr val="26559D"/>
                </a:solidFill>
              </a:rPr>
              <a:t>Remise par l’école d’un accusé de réception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700" b="1" i="1" dirty="0" smtClean="0">
                <a:solidFill>
                  <a:srgbClr val="26559D"/>
                </a:solidFill>
              </a:rPr>
              <a:t>Les parents doivent déposer le CEB à l’école secondaire dès qu’ils en disposent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/>
              <a:t>Cinquième étape:</a:t>
            </a:r>
            <a:br>
              <a:rPr lang="fr-BE" sz="3200" b="1" i="1"/>
            </a:br>
            <a:r>
              <a:rPr lang="fr-BE" sz="3200" b="1" i="1"/>
              <a:t>après la période des inscriptions</a:t>
            </a:r>
            <a:endParaRPr lang="fr-BE" sz="3200" b="1" i="1" baseline="30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714500"/>
            <a:ext cx="7143750" cy="4786313"/>
          </a:xfrm>
        </p:spPr>
        <p:txBody>
          <a:bodyPr/>
          <a:lstStyle/>
          <a:p>
            <a:pPr marL="179388" indent="0" eaLnBrk="1" hangingPunct="1">
              <a:spcBef>
                <a:spcPts val="6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6559D"/>
                </a:solidFill>
              </a:rPr>
              <a:t>Si remise de plusieurs formulaires d’inscription par les parents dans plusieurs écoles…</a:t>
            </a:r>
          </a:p>
          <a:p>
            <a:pPr marL="179388" indent="0" eaLnBrk="1" hangingPunct="1">
              <a:spcBef>
                <a:spcPts val="6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6559D"/>
                </a:solidFill>
              </a:rPr>
              <a:t>Si fausses déclarations de domicile…</a:t>
            </a:r>
          </a:p>
          <a:p>
            <a:pPr marL="179388" indent="0" eaLnBrk="1" hangingPunct="1">
              <a:spcBef>
                <a:spcPts val="600"/>
              </a:spcBef>
              <a:buFont typeface="Arial" charset="0"/>
              <a:buNone/>
            </a:pPr>
            <a:endParaRPr lang="fr-BE" b="1" i="1" baseline="30000" smtClean="0">
              <a:solidFill>
                <a:srgbClr val="26559D"/>
              </a:solidFill>
            </a:endParaRPr>
          </a:p>
          <a:p>
            <a:pPr marL="179388" indent="0" eaLnBrk="1" hangingPunct="1">
              <a:spcBef>
                <a:spcPts val="600"/>
              </a:spcBef>
              <a:buFont typeface="Arial" charset="0"/>
              <a:buNone/>
            </a:pPr>
            <a:r>
              <a:rPr lang="fr-BE" b="1" i="1" u="sng" smtClean="0">
                <a:solidFill>
                  <a:srgbClr val="962C60"/>
                </a:solidFill>
              </a:rPr>
              <a:t>Sanction</a:t>
            </a:r>
            <a:r>
              <a:rPr lang="fr-BE" b="1" i="1" smtClean="0">
                <a:solidFill>
                  <a:srgbClr val="962C60"/>
                </a:solidFill>
              </a:rPr>
              <a:t>:</a:t>
            </a:r>
            <a:br>
              <a:rPr lang="fr-BE" b="1" i="1" smtClean="0">
                <a:solidFill>
                  <a:srgbClr val="962C60"/>
                </a:solidFill>
              </a:rPr>
            </a:br>
            <a:r>
              <a:rPr lang="fr-BE" b="1" i="1" smtClean="0">
                <a:solidFill>
                  <a:srgbClr val="962C60"/>
                </a:solidFill>
              </a:rPr>
              <a:t>annulation de toutes ces demandes !!!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fr-BE" sz="3600" b="1" i="1"/>
              <a:t>Si fraude…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643063"/>
            <a:ext cx="7000875" cy="4857750"/>
          </a:xfrm>
        </p:spPr>
        <p:txBody>
          <a:bodyPr/>
          <a:lstStyle/>
          <a:p>
            <a:pPr marL="444500" indent="-444500"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6559D"/>
                </a:solidFill>
              </a:rPr>
              <a:t>Documentation sur le site enseignement.catholique.be</a:t>
            </a:r>
          </a:p>
          <a:p>
            <a:pPr marL="444500" indent="-444500"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6559D"/>
                </a:solidFill>
              </a:rPr>
              <a:t>Les directions d’école</a:t>
            </a:r>
          </a:p>
          <a:p>
            <a:pPr marL="444500" indent="-444500"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6559D"/>
                </a:solidFill>
              </a:rPr>
              <a:t>Inscription sur </a:t>
            </a:r>
            <a:r>
              <a:rPr lang="fr-BE" b="1" i="1" smtClean="0">
                <a:solidFill>
                  <a:srgbClr val="26559D"/>
                </a:solidFill>
                <a:hlinkClick r:id="rId2"/>
              </a:rPr>
              <a:t>http://www.inscription.cfwb.be</a:t>
            </a:r>
            <a:endParaRPr lang="fr-BE" b="1" i="1" smtClean="0">
              <a:solidFill>
                <a:srgbClr val="26559D"/>
              </a:solidFill>
            </a:endParaRPr>
          </a:p>
          <a:p>
            <a:pPr marL="444500" indent="-444500" eaLnBrk="1" hangingPunct="1">
              <a:buClr>
                <a:srgbClr val="21874E"/>
              </a:buClr>
              <a:buFont typeface="Wingdings" pitchFamily="2" charset="2"/>
              <a:buChar char="ü"/>
            </a:pPr>
            <a:r>
              <a:rPr lang="fr-BE" b="1" i="1" smtClean="0">
                <a:solidFill>
                  <a:srgbClr val="26559D"/>
                </a:solidFill>
              </a:rPr>
              <a:t>0800 188 55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fr-BE" sz="4800" b="1" i="1" baseline="30000"/>
              <a:t>Pour en savoir plus…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428750"/>
            <a:ext cx="6929437" cy="5072063"/>
          </a:xfrm>
        </p:spPr>
        <p:txBody>
          <a:bodyPr/>
          <a:lstStyle/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b="1" i="1" smtClean="0">
                <a:solidFill>
                  <a:srgbClr val="26559D"/>
                </a:solidFill>
              </a:rPr>
              <a:t>Ce montage est propriété du SeGEC 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r>
              <a:rPr lang="fr-BE" b="1" i="1" smtClean="0">
                <a:solidFill>
                  <a:srgbClr val="26559D"/>
                </a:solidFill>
              </a:rPr>
              <a:t>Pas de modification de ce montage sans accord du SeGEC</a:t>
            </a: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 smtClean="0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 smtClean="0">
              <a:solidFill>
                <a:srgbClr val="26559D"/>
              </a:solidFill>
            </a:endParaRPr>
          </a:p>
          <a:p>
            <a:pPr eaLnBrk="1" hangingPunct="1">
              <a:buClr>
                <a:srgbClr val="21874E"/>
              </a:buClr>
              <a:buFont typeface="Wingdings" pitchFamily="2" charset="2"/>
              <a:buChar char="ü"/>
              <a:defRPr/>
            </a:pPr>
            <a:endParaRPr lang="fr-BE" b="1" i="1" smtClean="0">
              <a:solidFill>
                <a:srgbClr val="26559D"/>
              </a:solidFill>
            </a:endParaRPr>
          </a:p>
          <a:p>
            <a:pPr marL="0" indent="0" eaLnBrk="1" hangingPunct="1">
              <a:buClr>
                <a:srgbClr val="21874E"/>
              </a:buClr>
              <a:buFont typeface="Arial" charset="0"/>
              <a:buNone/>
              <a:defRPr/>
            </a:pPr>
            <a:endParaRPr lang="fr-BE" sz="1800" b="1" i="1" smtClean="0">
              <a:solidFill>
                <a:srgbClr val="21874E"/>
              </a:solidFill>
            </a:endParaRPr>
          </a:p>
          <a:p>
            <a:pPr marL="0" indent="0" eaLnBrk="1" hangingPunct="1">
              <a:buClr>
                <a:srgbClr val="21874E"/>
              </a:buClr>
              <a:buFont typeface="Arial" charset="0"/>
              <a:buNone/>
              <a:defRPr/>
            </a:pPr>
            <a:endParaRPr lang="fr-BE" sz="1800" b="1" i="1" smtClean="0">
              <a:solidFill>
                <a:srgbClr val="21874E"/>
              </a:solidFill>
            </a:endParaRP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 smtClean="0">
                <a:solidFill>
                  <a:srgbClr val="21874E"/>
                </a:solidFill>
              </a:rPr>
              <a:t>SeGEC ASBL</a:t>
            </a:r>
            <a:br>
              <a:rPr lang="fr-BE" sz="1800" b="1" i="1" smtClean="0">
                <a:solidFill>
                  <a:srgbClr val="21874E"/>
                </a:solidFill>
              </a:rPr>
            </a:br>
            <a:r>
              <a:rPr lang="fr-BE" sz="1800" b="1" i="1" smtClean="0">
                <a:solidFill>
                  <a:srgbClr val="21874E"/>
                </a:solidFill>
              </a:rPr>
              <a:t>avenue Emmanuel Mounier 100 - 1200 Bruxelles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 smtClean="0">
                <a:solidFill>
                  <a:srgbClr val="21874E"/>
                </a:solidFill>
              </a:rPr>
              <a:t>02 256 70 11</a:t>
            </a:r>
          </a:p>
          <a:p>
            <a:pPr marL="0" indent="0" eaLnBrk="1" hangingPunct="1">
              <a:spcBef>
                <a:spcPts val="0"/>
              </a:spcBef>
              <a:buClr>
                <a:srgbClr val="21874E"/>
              </a:buClr>
              <a:buFont typeface="Arial" charset="0"/>
              <a:buNone/>
              <a:defRPr/>
            </a:pPr>
            <a:r>
              <a:rPr lang="fr-BE" sz="1800" b="1" i="1" smtClean="0">
                <a:solidFill>
                  <a:srgbClr val="21874E"/>
                </a:solidFill>
                <a:hlinkClick r:id="rId2"/>
              </a:rPr>
              <a:t>communication@segec.be</a:t>
            </a:r>
            <a:r>
              <a:rPr lang="fr-BE" sz="1800" b="1" i="1" smtClean="0">
                <a:solidFill>
                  <a:srgbClr val="21874E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fr-BE" sz="4800" b="1" i="1" baseline="30000"/>
              <a:t>Avertissement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 dirty="0"/>
              <a:t>Calendrier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 bwMode="auto">
          <a:xfrm>
            <a:off x="1928813" y="1071563"/>
            <a:ext cx="6715125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21874E"/>
              </a:buClr>
              <a:buFont typeface="Arial" charset="0"/>
              <a:buChar char="•"/>
            </a:pPr>
            <a:r>
              <a:rPr lang="fr-BE" sz="2800" b="1" i="1" dirty="0">
                <a:solidFill>
                  <a:srgbClr val="26559D"/>
                </a:solidFill>
              </a:rPr>
              <a:t>Au plus tard le </a:t>
            </a:r>
            <a:r>
              <a:rPr lang="fr-BE" sz="2800" b="1" i="1" dirty="0" smtClean="0">
                <a:solidFill>
                  <a:srgbClr val="26559D"/>
                </a:solidFill>
              </a:rPr>
              <a:t>30/1: </a:t>
            </a:r>
            <a:r>
              <a:rPr lang="fr-BE" sz="2800" b="1" i="1" dirty="0">
                <a:solidFill>
                  <a:srgbClr val="26559D"/>
                </a:solidFill>
              </a:rPr>
              <a:t>remise du formulaire unique d’inscription(FUI) aux parents.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21874E"/>
              </a:buClr>
              <a:buFont typeface="Arial" charset="0"/>
              <a:buChar char="•"/>
            </a:pPr>
            <a:r>
              <a:rPr lang="fr-BE" sz="2800" b="1" i="1" dirty="0">
                <a:solidFill>
                  <a:srgbClr val="26559D"/>
                </a:solidFill>
              </a:rPr>
              <a:t>du </a:t>
            </a:r>
            <a:r>
              <a:rPr lang="fr-BE" sz="2800" b="1" i="1" dirty="0" smtClean="0">
                <a:solidFill>
                  <a:srgbClr val="26559D"/>
                </a:solidFill>
              </a:rPr>
              <a:t>23/2 </a:t>
            </a:r>
            <a:r>
              <a:rPr lang="fr-BE" sz="2800" b="1" i="1" dirty="0">
                <a:solidFill>
                  <a:srgbClr val="26559D"/>
                </a:solidFill>
              </a:rPr>
              <a:t>au </a:t>
            </a:r>
            <a:r>
              <a:rPr lang="fr-BE" sz="2800" b="1" i="1" dirty="0" smtClean="0">
                <a:solidFill>
                  <a:srgbClr val="26559D"/>
                </a:solidFill>
              </a:rPr>
              <a:t>13/3 </a:t>
            </a:r>
            <a:r>
              <a:rPr lang="fr-BE" sz="2800" b="1" i="1" dirty="0">
                <a:solidFill>
                  <a:srgbClr val="26559D"/>
                </a:solidFill>
              </a:rPr>
              <a:t>inclus: dépôt du formulaire auprès de l’école secondaire.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21874E"/>
              </a:buClr>
              <a:buFont typeface="Arial" charset="0"/>
              <a:buChar char="•"/>
            </a:pPr>
            <a:r>
              <a:rPr lang="fr-BE" sz="2800" b="1" i="1" dirty="0">
                <a:solidFill>
                  <a:srgbClr val="26559D"/>
                </a:solidFill>
              </a:rPr>
              <a:t>à partir du </a:t>
            </a:r>
            <a:r>
              <a:rPr lang="fr-BE" sz="2800" b="1" i="1" dirty="0" smtClean="0">
                <a:solidFill>
                  <a:srgbClr val="26559D"/>
                </a:solidFill>
              </a:rPr>
              <a:t>4/5</a:t>
            </a:r>
            <a:r>
              <a:rPr lang="fr-BE" sz="2800" b="1" i="1" dirty="0">
                <a:solidFill>
                  <a:srgbClr val="26559D"/>
                </a:solidFill>
              </a:rPr>
              <a:t>: reprise des inscriptions par date chronologique.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ous-titre 2"/>
          <p:cNvSpPr>
            <a:spLocks noGrp="1"/>
          </p:cNvSpPr>
          <p:nvPr>
            <p:ph type="subTitle" idx="4294967295"/>
          </p:nvPr>
        </p:nvSpPr>
        <p:spPr>
          <a:xfrm>
            <a:off x="1785938" y="1500188"/>
            <a:ext cx="6929437" cy="4929187"/>
          </a:xfrm>
        </p:spPr>
        <p:txBody>
          <a:bodyPr/>
          <a:lstStyle/>
          <a:p>
            <a:pPr indent="12700" eaLnBrk="1" hangingPunct="1">
              <a:lnSpc>
                <a:spcPct val="150000"/>
              </a:lnSpc>
              <a:buFont typeface="Arial" charset="0"/>
              <a:buNone/>
            </a:pPr>
            <a:r>
              <a:rPr lang="fr-BE" sz="2400" b="1" i="1" smtClean="0">
                <a:solidFill>
                  <a:srgbClr val="26559D"/>
                </a:solidFill>
              </a:rPr>
              <a:t>L’école fondamentale ordinaire remet un </a:t>
            </a:r>
            <a:r>
              <a:rPr lang="fr-BE" sz="2400" b="1" i="1" smtClean="0">
                <a:solidFill>
                  <a:srgbClr val="21874E"/>
                </a:solidFill>
              </a:rPr>
              <a:t>formulaire</a:t>
            </a:r>
            <a:r>
              <a:rPr lang="fr-BE" sz="2400" b="1" i="1" smtClean="0">
                <a:solidFill>
                  <a:srgbClr val="26559D"/>
                </a:solidFill>
              </a:rPr>
              <a:t> unique d’inscription qui sera complété par la direction:</a:t>
            </a:r>
          </a:p>
          <a:p>
            <a:pPr lvl="1" eaLnBrk="1" hangingPunct="1">
              <a:lnSpc>
                <a:spcPct val="150000"/>
              </a:lnSpc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000" b="1" i="1" smtClean="0">
                <a:solidFill>
                  <a:srgbClr val="26559D"/>
                </a:solidFill>
              </a:rPr>
              <a:t>de la </a:t>
            </a:r>
            <a:r>
              <a:rPr lang="fr-BE" sz="2000" b="1" i="1" smtClean="0">
                <a:solidFill>
                  <a:srgbClr val="21874E"/>
                </a:solidFill>
              </a:rPr>
              <a:t>date d’inscription </a:t>
            </a:r>
            <a:r>
              <a:rPr lang="fr-BE" sz="2000" b="1" i="1" smtClean="0">
                <a:solidFill>
                  <a:srgbClr val="26559D"/>
                </a:solidFill>
              </a:rPr>
              <a:t>dans l’école fondamentale, et le cas échéant</a:t>
            </a:r>
            <a:endParaRPr lang="fr-BE" sz="2000" b="1" i="1" smtClean="0">
              <a:solidFill>
                <a:srgbClr val="21874E"/>
              </a:solidFill>
            </a:endParaRPr>
          </a:p>
          <a:p>
            <a:pPr lvl="1" eaLnBrk="1" hangingPunct="1">
              <a:lnSpc>
                <a:spcPct val="150000"/>
              </a:lnSpc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000" b="1" i="1" smtClean="0">
                <a:solidFill>
                  <a:srgbClr val="26559D"/>
                </a:solidFill>
              </a:rPr>
              <a:t>d’une copie de l’</a:t>
            </a:r>
            <a:r>
              <a:rPr lang="fr-BE" sz="2000" b="1" i="1" smtClean="0">
                <a:solidFill>
                  <a:srgbClr val="21874E"/>
                </a:solidFill>
              </a:rPr>
              <a:t>attestation</a:t>
            </a:r>
            <a:r>
              <a:rPr lang="fr-BE" sz="2000" b="1" i="1" smtClean="0">
                <a:solidFill>
                  <a:srgbClr val="26559D"/>
                </a:solidFill>
              </a:rPr>
              <a:t> justifiant la priorité « enfants en situation précaire » (ex. : enfants placés par le juge…)</a:t>
            </a:r>
          </a:p>
          <a:p>
            <a:pPr lvl="1" eaLnBrk="1" hangingPunct="1">
              <a:lnSpc>
                <a:spcPct val="150000"/>
              </a:lnSpc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000" b="1" i="1" smtClean="0">
                <a:solidFill>
                  <a:srgbClr val="26559D"/>
                </a:solidFill>
              </a:rPr>
              <a:t>d’une attestation pour suivi de </a:t>
            </a:r>
            <a:r>
              <a:rPr lang="fr-BE" sz="2000" b="1" i="1" smtClean="0">
                <a:solidFill>
                  <a:srgbClr val="21874E"/>
                </a:solidFill>
              </a:rPr>
              <a:t>l’immersion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 dirty="0"/>
              <a:t>Première étape: à </a:t>
            </a:r>
            <a:r>
              <a:rPr lang="fr-BE" sz="3200" b="1" i="1" dirty="0">
                <a:solidFill>
                  <a:schemeClr val="bg1"/>
                </a:solidFill>
              </a:rPr>
              <a:t>partir du </a:t>
            </a:r>
            <a:r>
              <a:rPr lang="fr-BE" sz="3200" b="1" i="1" dirty="0" smtClean="0">
                <a:solidFill>
                  <a:schemeClr val="bg1"/>
                </a:solidFill>
              </a:rPr>
              <a:t>30 </a:t>
            </a:r>
            <a:r>
              <a:rPr lang="fr-BE" sz="3200" b="1" i="1" dirty="0">
                <a:solidFill>
                  <a:schemeClr val="bg1"/>
                </a:solidFill>
              </a:rPr>
              <a:t>janvier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214438"/>
            <a:ext cx="7000875" cy="5857875"/>
          </a:xfrm>
        </p:spPr>
        <p:txBody>
          <a:bodyPr/>
          <a:lstStyle/>
          <a:p>
            <a:pPr eaLnBrk="1" hangingPunct="1">
              <a:spcBef>
                <a:spcPts val="300"/>
              </a:spcBef>
              <a:buFont typeface="Arial" charset="0"/>
              <a:buNone/>
            </a:pPr>
            <a:r>
              <a:rPr lang="fr-BE" sz="2800" b="1" i="1" dirty="0" smtClean="0">
                <a:solidFill>
                  <a:srgbClr val="26559D"/>
                </a:solidFill>
              </a:rPr>
              <a:t>Dans le formulaire: les parents doivent…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1874E"/>
                </a:solidFill>
              </a:rPr>
              <a:t>vérifier les données </a:t>
            </a:r>
            <a:r>
              <a:rPr lang="fr-BE" sz="2800" b="1" i="1" dirty="0" smtClean="0">
                <a:solidFill>
                  <a:srgbClr val="26559D"/>
                </a:solidFill>
              </a:rPr>
              <a:t>reprises, les corriger le cas échéant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charset="0"/>
              <a:buNone/>
            </a:pPr>
            <a:endParaRPr lang="fr-BE" sz="2800" b="1" i="1" dirty="0" smtClean="0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6559D"/>
                </a:solidFill>
              </a:rPr>
              <a:t>compléter la partie reprenant les </a:t>
            </a:r>
            <a:r>
              <a:rPr lang="fr-BE" sz="2800" b="1" i="1" dirty="0" smtClean="0">
                <a:solidFill>
                  <a:srgbClr val="21874E"/>
                </a:solidFill>
              </a:rPr>
              <a:t>écoles choisies</a:t>
            </a:r>
            <a:r>
              <a:rPr lang="fr-BE" sz="2800" b="1" i="1" dirty="0" smtClean="0">
                <a:solidFill>
                  <a:srgbClr val="26559D"/>
                </a:solidFill>
              </a:rPr>
              <a:t> par les parents (maximum 10)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charset="0"/>
              <a:buNone/>
            </a:pPr>
            <a:endParaRPr lang="fr-BE" sz="2800" b="1" i="1" dirty="0" smtClean="0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6559D"/>
                </a:solidFill>
              </a:rPr>
              <a:t>mentionner le </a:t>
            </a:r>
            <a:r>
              <a:rPr lang="fr-BE" sz="2800" b="1" i="1" dirty="0" smtClean="0">
                <a:solidFill>
                  <a:srgbClr val="21874E"/>
                </a:solidFill>
              </a:rPr>
              <a:t>numéro administratif </a:t>
            </a:r>
            <a:r>
              <a:rPr lang="fr-BE" sz="2800" b="1" i="1" dirty="0" smtClean="0">
                <a:solidFill>
                  <a:srgbClr val="26559D"/>
                </a:solidFill>
              </a:rPr>
              <a:t>(FASE) des écoles souhaitées</a:t>
            </a:r>
            <a:br>
              <a:rPr lang="fr-BE" sz="2800" b="1" i="1" dirty="0" smtClean="0">
                <a:solidFill>
                  <a:srgbClr val="26559D"/>
                </a:solidFill>
              </a:rPr>
            </a:br>
            <a:r>
              <a:rPr lang="fr-BE" sz="2200" b="1" i="1" dirty="0" smtClean="0">
                <a:solidFill>
                  <a:srgbClr val="26559D"/>
                </a:solidFill>
              </a:rPr>
              <a:t>(les numéros FASE seront disponibles dans les écoles fondamentales et secondaires, sur le site </a:t>
            </a:r>
            <a:r>
              <a:rPr lang="fr-BE" sz="2200" b="1" i="1" dirty="0" smtClean="0">
                <a:solidFill>
                  <a:srgbClr val="26559D"/>
                </a:solidFill>
                <a:hlinkClick r:id="rId3"/>
              </a:rPr>
              <a:t>http://www.inscription.cfwb.be</a:t>
            </a:r>
            <a:r>
              <a:rPr lang="fr-BE" sz="2200" b="1" i="1" dirty="0" smtClean="0">
                <a:solidFill>
                  <a:srgbClr val="26559D"/>
                </a:solidFill>
              </a:rPr>
              <a:t> )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charset="0"/>
              <a:buNone/>
            </a:pPr>
            <a:endParaRPr lang="fr-BE" sz="2200" b="1" i="1" dirty="0" smtClean="0">
              <a:solidFill>
                <a:srgbClr val="26559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 dirty="0"/>
              <a:t>Première étape: à partir du </a:t>
            </a:r>
            <a:r>
              <a:rPr lang="fr-BE" sz="3200" b="1" i="1" dirty="0" smtClean="0">
                <a:solidFill>
                  <a:schemeClr val="bg1"/>
                </a:solidFill>
              </a:rPr>
              <a:t>30 </a:t>
            </a:r>
            <a:r>
              <a:rPr lang="fr-BE" sz="3200" b="1" i="1" dirty="0">
                <a:solidFill>
                  <a:schemeClr val="bg1"/>
                </a:solidFill>
              </a:rPr>
              <a:t>janvier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214438"/>
            <a:ext cx="7000875" cy="5857875"/>
          </a:xfrm>
        </p:spPr>
        <p:txBody>
          <a:bodyPr/>
          <a:lstStyle/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1874E"/>
                </a:solidFill>
              </a:rPr>
              <a:t>fermer le document </a:t>
            </a:r>
            <a:r>
              <a:rPr lang="fr-BE" sz="2800" b="1" i="1" smtClean="0">
                <a:solidFill>
                  <a:srgbClr val="26559D"/>
                </a:solidFill>
              </a:rPr>
              <a:t>en laissant visible uniquement l’école de la première préférence</a:t>
            </a: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Arial" charset="0"/>
              <a:buNone/>
            </a:pPr>
            <a:endParaRPr lang="fr-BE" sz="2800" b="1" i="1" smtClean="0">
              <a:solidFill>
                <a:srgbClr val="26559D"/>
              </a:solidFill>
            </a:endParaRPr>
          </a:p>
          <a:p>
            <a:pPr eaLnBrk="1" hangingPunct="1">
              <a:spcBef>
                <a:spcPts val="300"/>
              </a:spcBef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Il est conseillé aux parents de prendre un contact préalable avec les écoles secondaires de leur choix.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 dirty="0"/>
              <a:t>Première étape: à partir du </a:t>
            </a:r>
            <a:r>
              <a:rPr lang="fr-BE" sz="3200" b="1" i="1" dirty="0" smtClean="0">
                <a:solidFill>
                  <a:schemeClr val="bg1"/>
                </a:solidFill>
              </a:rPr>
              <a:t>30 </a:t>
            </a:r>
            <a:r>
              <a:rPr lang="fr-BE" sz="3200" b="1" i="1" dirty="0">
                <a:solidFill>
                  <a:schemeClr val="bg1"/>
                </a:solidFill>
              </a:rPr>
              <a:t>janvier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643063"/>
            <a:ext cx="6961188" cy="38735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Les parents </a:t>
            </a:r>
            <a:r>
              <a:rPr lang="fr-BE" sz="2800" b="1" i="1" smtClean="0">
                <a:solidFill>
                  <a:srgbClr val="21874E"/>
                </a:solidFill>
              </a:rPr>
              <a:t>déposent le formulaire </a:t>
            </a:r>
            <a:r>
              <a:rPr lang="fr-BE" sz="2800" b="1" i="1" smtClean="0">
                <a:solidFill>
                  <a:srgbClr val="26559D"/>
                </a:solidFill>
              </a:rPr>
              <a:t>dans l’école du premier choix contre accusé de réception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Ils ont la possibilité de </a:t>
            </a:r>
            <a:r>
              <a:rPr lang="fr-BE" sz="2800" b="1" i="1" smtClean="0">
                <a:solidFill>
                  <a:srgbClr val="21874E"/>
                </a:solidFill>
              </a:rPr>
              <a:t>mandater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smtClean="0">
                <a:solidFill>
                  <a:srgbClr val="26559D"/>
                </a:solidFill>
              </a:rPr>
              <a:t>Si document </a:t>
            </a:r>
            <a:r>
              <a:rPr lang="fr-BE" sz="2800" b="1" i="1" smtClean="0">
                <a:solidFill>
                  <a:srgbClr val="21874E"/>
                </a:solidFill>
              </a:rPr>
              <a:t>perdu ou pas reçu</a:t>
            </a:r>
            <a:r>
              <a:rPr lang="fr-BE" sz="2800" b="1" i="1" smtClean="0">
                <a:solidFill>
                  <a:srgbClr val="26559D"/>
                </a:solidFill>
              </a:rPr>
              <a:t>, duplicata dans l’école de 1</a:t>
            </a:r>
            <a:r>
              <a:rPr lang="fr-BE" sz="2800" b="1" i="1" baseline="30000" smtClean="0">
                <a:solidFill>
                  <a:srgbClr val="26559D"/>
                </a:solidFill>
              </a:rPr>
              <a:t>ère</a:t>
            </a:r>
            <a:r>
              <a:rPr lang="fr-BE" sz="2800" b="1" i="1" smtClean="0">
                <a:solidFill>
                  <a:srgbClr val="26559D"/>
                </a:solidFill>
              </a:rPr>
              <a:t> préférence ou à l’Administration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3200" b="1" i="1" dirty="0"/>
              <a:t>Deuxième étape:</a:t>
            </a:r>
            <a:br>
              <a:rPr lang="fr-BE" sz="3200" b="1" i="1" dirty="0"/>
            </a:br>
            <a:r>
              <a:rPr lang="fr-BE" sz="3200" b="1" i="1" dirty="0"/>
              <a:t>du </a:t>
            </a:r>
            <a:r>
              <a:rPr lang="fr-BE" sz="3200" b="1" i="1" dirty="0" smtClean="0"/>
              <a:t>23/2 </a:t>
            </a:r>
            <a:r>
              <a:rPr lang="fr-BE" sz="3200" b="1" i="1" dirty="0"/>
              <a:t>au </a:t>
            </a:r>
            <a:r>
              <a:rPr lang="fr-BE" sz="3200" b="1" i="1" dirty="0" smtClean="0"/>
              <a:t>13/3 </a:t>
            </a:r>
            <a:r>
              <a:rPr lang="fr-BE" sz="3200" b="1" i="1" dirty="0"/>
              <a:t>inclus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us-titre 2"/>
          <p:cNvSpPr>
            <a:spLocks noGrp="1"/>
          </p:cNvSpPr>
          <p:nvPr>
            <p:ph type="subTitle" idx="4294967295"/>
          </p:nvPr>
        </p:nvSpPr>
        <p:spPr>
          <a:xfrm>
            <a:off x="1714500" y="1571625"/>
            <a:ext cx="6929438" cy="51435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21874E"/>
              </a:buClr>
              <a:buFont typeface="Wingdings" pitchFamily="2" charset="2"/>
              <a:buChar char="ü"/>
            </a:pPr>
            <a:r>
              <a:rPr lang="fr-BE" sz="2800" b="1" i="1" dirty="0" smtClean="0">
                <a:solidFill>
                  <a:srgbClr val="26559D"/>
                </a:solidFill>
              </a:rPr>
              <a:t>Deux régimes selon la situation de l’école secondaire au </a:t>
            </a:r>
            <a:r>
              <a:rPr lang="fr-BE" sz="2800" b="1" i="1" dirty="0" smtClean="0">
                <a:solidFill>
                  <a:srgbClr val="21874E"/>
                </a:solidFill>
              </a:rPr>
              <a:t>13/3/2015</a:t>
            </a:r>
            <a:r>
              <a:rPr lang="fr-BE" sz="2800" b="1" i="1" dirty="0" smtClean="0">
                <a:solidFill>
                  <a:srgbClr val="26559D"/>
                </a:solidFill>
              </a:rPr>
              <a:t>:</a:t>
            </a:r>
            <a:endParaRPr lang="fr-BE" sz="2800" b="1" i="1" dirty="0" smtClean="0">
              <a:solidFill>
                <a:srgbClr val="21874E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62C60"/>
              </a:buClr>
              <a:buFont typeface="Wingdings" pitchFamily="2" charset="2"/>
              <a:buChar char="q"/>
            </a:pPr>
            <a:r>
              <a:rPr lang="fr-BE" sz="2800" b="1" i="1" dirty="0" smtClean="0">
                <a:solidFill>
                  <a:srgbClr val="26559D"/>
                </a:solidFill>
              </a:rPr>
              <a:t>Si école « </a:t>
            </a:r>
            <a:r>
              <a:rPr lang="fr-BE" sz="2800" b="1" i="1" dirty="0" smtClean="0">
                <a:solidFill>
                  <a:srgbClr val="21874E"/>
                </a:solidFill>
              </a:rPr>
              <a:t>incomplète</a:t>
            </a:r>
            <a:r>
              <a:rPr lang="fr-BE" sz="2800" b="1" i="1" dirty="0" smtClean="0">
                <a:solidFill>
                  <a:srgbClr val="26559D"/>
                </a:solidFill>
              </a:rPr>
              <a:t> », l’école inscrit à concurrence de 102% des places disponibles</a:t>
            </a:r>
            <a:br>
              <a:rPr lang="fr-BE" sz="2800" b="1" i="1" dirty="0" smtClean="0">
                <a:solidFill>
                  <a:srgbClr val="26559D"/>
                </a:solidFill>
              </a:rPr>
            </a:br>
            <a:r>
              <a:rPr lang="fr-BE" sz="2800" b="1" dirty="0" smtClean="0">
                <a:solidFill>
                  <a:srgbClr val="962C60"/>
                </a:solidFill>
                <a:sym typeface="Wingdings" pitchFamily="2" charset="2"/>
              </a:rPr>
              <a:t></a:t>
            </a:r>
            <a:r>
              <a:rPr lang="fr-BE" sz="2800" b="1" i="1" dirty="0" smtClean="0">
                <a:solidFill>
                  <a:srgbClr val="26559D"/>
                </a:solidFill>
                <a:sym typeface="Wingdings" pitchFamily="2" charset="2"/>
              </a:rPr>
              <a:t> </a:t>
            </a:r>
            <a:r>
              <a:rPr lang="fr-BE" sz="2800" b="1" i="1" u="sng" dirty="0" smtClean="0">
                <a:solidFill>
                  <a:srgbClr val="26559D"/>
                </a:solidFill>
                <a:sym typeface="Wingdings" pitchFamily="2" charset="2"/>
              </a:rPr>
              <a:t>situation 1</a:t>
            </a:r>
            <a:endParaRPr lang="fr-BE" sz="2800" b="1" i="1" u="sng" dirty="0" smtClean="0">
              <a:solidFill>
                <a:srgbClr val="26559D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62C60"/>
              </a:buClr>
              <a:buFont typeface="Wingdings" pitchFamily="2" charset="2"/>
              <a:buChar char="q"/>
            </a:pPr>
            <a:r>
              <a:rPr lang="fr-BE" sz="2800" b="1" i="1" dirty="0" smtClean="0">
                <a:solidFill>
                  <a:srgbClr val="26559D"/>
                </a:solidFill>
              </a:rPr>
              <a:t>Si école « </a:t>
            </a:r>
            <a:r>
              <a:rPr lang="fr-BE" sz="2800" b="1" i="1" dirty="0" smtClean="0">
                <a:solidFill>
                  <a:srgbClr val="21874E"/>
                </a:solidFill>
              </a:rPr>
              <a:t>complète</a:t>
            </a:r>
            <a:r>
              <a:rPr lang="fr-BE" sz="2800" b="1" i="1" dirty="0" smtClean="0">
                <a:solidFill>
                  <a:srgbClr val="26559D"/>
                </a:solidFill>
              </a:rPr>
              <a:t> », l’école inscrit à concurrence de 80% des places disponibles </a:t>
            </a:r>
            <a:r>
              <a:rPr lang="fr-BE" sz="2800" b="1" dirty="0" smtClean="0">
                <a:solidFill>
                  <a:srgbClr val="962C60"/>
                </a:solidFill>
                <a:sym typeface="Wingdings" pitchFamily="2" charset="2"/>
              </a:rPr>
              <a:t></a:t>
            </a:r>
            <a:r>
              <a:rPr lang="fr-BE" sz="2800" b="1" i="1" dirty="0" smtClean="0">
                <a:solidFill>
                  <a:srgbClr val="26559D"/>
                </a:solidFill>
                <a:sym typeface="Wingdings" pitchFamily="2" charset="2"/>
              </a:rPr>
              <a:t> </a:t>
            </a:r>
            <a:r>
              <a:rPr lang="fr-BE" sz="2800" b="1" i="1" u="sng" dirty="0" smtClean="0">
                <a:solidFill>
                  <a:srgbClr val="26559D"/>
                </a:solidFill>
                <a:sym typeface="Wingdings" pitchFamily="2" charset="2"/>
              </a:rPr>
              <a:t>situation 2</a:t>
            </a:r>
            <a:endParaRPr lang="fr-BE" sz="2800" b="1" i="1" u="sng" dirty="0" smtClean="0">
              <a:solidFill>
                <a:srgbClr val="26559D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5938" y="0"/>
            <a:ext cx="7358062" cy="981075"/>
          </a:xfrm>
          <a:prstGeom prst="rect">
            <a:avLst/>
          </a:prstGeom>
          <a:solidFill>
            <a:srgbClr val="962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2400" b="1" i="1"/>
              <a:t>Troisième étape:</a:t>
            </a:r>
            <a:br>
              <a:rPr lang="fr-BE" sz="2400" b="1" i="1"/>
            </a:br>
            <a:r>
              <a:rPr lang="fr-BE" sz="2400" b="1" i="1"/>
              <a:t>gestion des inscriptions dans les écoles secondaires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1504</Words>
  <Application>Microsoft Office PowerPoint</Application>
  <PresentationFormat>Affichage à l'écran (4:3)</PresentationFormat>
  <Paragraphs>243</Paragraphs>
  <Slides>34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34</vt:i4>
      </vt:variant>
    </vt:vector>
  </HeadingPairs>
  <TitlesOfParts>
    <vt:vector size="36" baseType="lpstr">
      <vt:lpstr>Thème Office</vt:lpstr>
      <vt:lpstr>Conception personnalisée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</vt:vector>
  </TitlesOfParts>
  <Company>Serdep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Van Damme Nadine</dc:creator>
  <cp:lastModifiedBy>Vincent</cp:lastModifiedBy>
  <cp:revision>168</cp:revision>
  <dcterms:created xsi:type="dcterms:W3CDTF">2010-02-23T10:25:26Z</dcterms:created>
  <dcterms:modified xsi:type="dcterms:W3CDTF">2015-01-19T16:51:22Z</dcterms:modified>
</cp:coreProperties>
</file>