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6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7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9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0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1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2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13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4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5.xml" ContentType="application/vnd.openxmlformats-officedocument.presentationml.notesSlide+xml"/>
  <Override PartName="/ppt/theme/themeOverride1.xml" ContentType="application/vnd.openxmlformats-officedocument.themeOverr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16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17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18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19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20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notesSlides/notesSlide21.xml" ContentType="application/vnd.openxmlformats-officedocument.presentationml.notesSlide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22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23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24.xml" ContentType="application/vnd.openxmlformats-officedocument.presentationml.notesSlide+xml"/>
  <Override PartName="/ppt/tags/tag114.xml" ContentType="application/vnd.openxmlformats-officedocument.presentationml.tags+xml"/>
  <Override PartName="/ppt/notesSlides/notesSlide25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notesSlides/notesSlide26.xml" ContentType="application/vnd.openxmlformats-officedocument.presentationml.notesSlide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notesSlides/notesSlide27.xml" ContentType="application/vnd.openxmlformats-officedocument.presentationml.notesSlide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28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29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30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31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32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notesSlides/notesSlide33.xml" ContentType="application/vnd.openxmlformats-officedocument.presentationml.notesSlide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34.xml" ContentType="application/vnd.openxmlformats-officedocument.presentationml.notes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312" r:id="rId3"/>
    <p:sldId id="461" r:id="rId4"/>
    <p:sldId id="462" r:id="rId5"/>
    <p:sldId id="411" r:id="rId6"/>
    <p:sldId id="394" r:id="rId7"/>
    <p:sldId id="395" r:id="rId8"/>
    <p:sldId id="412" r:id="rId9"/>
    <p:sldId id="421" r:id="rId10"/>
    <p:sldId id="456" r:id="rId11"/>
    <p:sldId id="423" r:id="rId12"/>
    <p:sldId id="429" r:id="rId13"/>
    <p:sldId id="457" r:id="rId14"/>
    <p:sldId id="422" r:id="rId15"/>
    <p:sldId id="426" r:id="rId16"/>
    <p:sldId id="427" r:id="rId17"/>
    <p:sldId id="428" r:id="rId18"/>
    <p:sldId id="430" r:id="rId19"/>
    <p:sldId id="460" r:id="rId20"/>
    <p:sldId id="432" r:id="rId21"/>
    <p:sldId id="433" r:id="rId22"/>
    <p:sldId id="435" r:id="rId23"/>
    <p:sldId id="436" r:id="rId24"/>
    <p:sldId id="434" r:id="rId25"/>
    <p:sldId id="437" r:id="rId26"/>
    <p:sldId id="438" r:id="rId27"/>
    <p:sldId id="439" r:id="rId28"/>
    <p:sldId id="440" r:id="rId29"/>
    <p:sldId id="442" r:id="rId30"/>
    <p:sldId id="458" r:id="rId31"/>
    <p:sldId id="443" r:id="rId32"/>
    <p:sldId id="444" r:id="rId33"/>
    <p:sldId id="445" r:id="rId34"/>
    <p:sldId id="446" r:id="rId35"/>
    <p:sldId id="416" r:id="rId36"/>
    <p:sldId id="417" r:id="rId37"/>
    <p:sldId id="448" r:id="rId38"/>
    <p:sldId id="409" r:id="rId39"/>
    <p:sldId id="403" r:id="rId40"/>
    <p:sldId id="404" r:id="rId41"/>
    <p:sldId id="431" r:id="rId42"/>
    <p:sldId id="449" r:id="rId43"/>
    <p:sldId id="450" r:id="rId44"/>
    <p:sldId id="451" r:id="rId45"/>
    <p:sldId id="452" r:id="rId46"/>
    <p:sldId id="453" r:id="rId47"/>
    <p:sldId id="407" r:id="rId48"/>
    <p:sldId id="454" r:id="rId49"/>
    <p:sldId id="408" r:id="rId50"/>
  </p:sldIdLst>
  <p:sldSz cx="9144000" cy="6858000" type="screen4x3"/>
  <p:notesSz cx="6797675" cy="9926638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21644EB7-6EE3-430F-9C66-BEEE0D24B22A}">
          <p14:sldIdLst>
            <p14:sldId id="256"/>
            <p14:sldId id="312"/>
            <p14:sldId id="461"/>
            <p14:sldId id="462"/>
            <p14:sldId id="411"/>
            <p14:sldId id="394"/>
            <p14:sldId id="395"/>
            <p14:sldId id="412"/>
            <p14:sldId id="421"/>
            <p14:sldId id="456"/>
            <p14:sldId id="423"/>
            <p14:sldId id="429"/>
            <p14:sldId id="457"/>
            <p14:sldId id="422"/>
            <p14:sldId id="426"/>
            <p14:sldId id="427"/>
            <p14:sldId id="428"/>
            <p14:sldId id="430"/>
            <p14:sldId id="460"/>
            <p14:sldId id="432"/>
            <p14:sldId id="433"/>
            <p14:sldId id="435"/>
            <p14:sldId id="436"/>
            <p14:sldId id="434"/>
            <p14:sldId id="437"/>
            <p14:sldId id="438"/>
            <p14:sldId id="439"/>
            <p14:sldId id="440"/>
            <p14:sldId id="442"/>
            <p14:sldId id="458"/>
            <p14:sldId id="443"/>
            <p14:sldId id="444"/>
            <p14:sldId id="445"/>
            <p14:sldId id="446"/>
            <p14:sldId id="416"/>
            <p14:sldId id="417"/>
            <p14:sldId id="448"/>
            <p14:sldId id="409"/>
            <p14:sldId id="403"/>
            <p14:sldId id="404"/>
            <p14:sldId id="431"/>
            <p14:sldId id="449"/>
            <p14:sldId id="450"/>
            <p14:sldId id="451"/>
            <p14:sldId id="452"/>
            <p14:sldId id="453"/>
            <p14:sldId id="407"/>
            <p14:sldId id="454"/>
            <p14:sldId id="408"/>
          </p14:sldIdLst>
        </p14:section>
        <p14:section name="Section sans titre" id="{7070DD70-30F2-4767-9E87-45803EF9F59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URNAY Thibault" initials="TT" lastIdx="16" clrIdx="0">
    <p:extLst>
      <p:ext uri="{19B8F6BF-5375-455C-9EA6-DF929625EA0E}">
        <p15:presenceInfo xmlns:p15="http://schemas.microsoft.com/office/powerpoint/2012/main" userId="S-1-5-21-1759653605-1313832288-709122288-76617" providerId="AD"/>
      </p:ext>
    </p:extLst>
  </p:cmAuthor>
  <p:cmAuthor id="2" name="GOURICHON Anaïs" initials="GA" lastIdx="5" clrIdx="1">
    <p:extLst>
      <p:ext uri="{19B8F6BF-5375-455C-9EA6-DF929625EA0E}">
        <p15:presenceInfo xmlns:p15="http://schemas.microsoft.com/office/powerpoint/2012/main" userId="S-1-5-21-1759653605-1313832288-709122288-110354" providerId="AD"/>
      </p:ext>
    </p:extLst>
  </p:cmAuthor>
  <p:cmAuthor id="3" name="ROOSE Nadia" initials="RN" lastIdx="6" clrIdx="2">
    <p:extLst>
      <p:ext uri="{19B8F6BF-5375-455C-9EA6-DF929625EA0E}">
        <p15:presenceInfo xmlns:p15="http://schemas.microsoft.com/office/powerpoint/2012/main" userId="S-1-5-21-1759653605-1313832288-709122288-21587" providerId="AD"/>
      </p:ext>
    </p:extLst>
  </p:cmAuthor>
  <p:cmAuthor id="4" name="INGELS Géraldine" initials="IG" lastIdx="9" clrIdx="3">
    <p:extLst>
      <p:ext uri="{19B8F6BF-5375-455C-9EA6-DF929625EA0E}">
        <p15:presenceInfo xmlns:p15="http://schemas.microsoft.com/office/powerpoint/2012/main" userId="S-1-5-21-1759653605-1313832288-709122288-1103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D77"/>
    <a:srgbClr val="F4AA00"/>
    <a:srgbClr val="C9282D"/>
    <a:srgbClr val="FFCC66"/>
    <a:srgbClr val="FEE88A"/>
    <a:srgbClr val="FDD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5" autoAdjust="0"/>
    <p:restoredTop sz="94728" autoAdjust="0"/>
  </p:normalViewPr>
  <p:slideViewPr>
    <p:cSldViewPr snapToGrid="0" snapToObjects="1">
      <p:cViewPr varScale="1">
        <p:scale>
          <a:sx n="110" d="100"/>
          <a:sy n="110" d="100"/>
        </p:scale>
        <p:origin x="94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9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39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CB906B-1A30-4010-95FD-80F057F7573A}" type="doc">
      <dgm:prSet loTypeId="urn:microsoft.com/office/officeart/2005/8/layout/chevron1" loCatId="process" qsTypeId="urn:microsoft.com/office/officeart/2005/8/quickstyle/3d5" qsCatId="3D" csTypeId="urn:microsoft.com/office/officeart/2005/8/colors/accent1_2" csCatId="accent1" phldr="1"/>
      <dgm:spPr/>
    </dgm:pt>
    <dgm:pt modelId="{2478C556-AC36-4D8D-BCDA-D242497030CF}">
      <dgm:prSet phldrT="[Texte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BE" dirty="0" smtClean="0"/>
            <a:t>Réception du FUI par les personnes responsables</a:t>
          </a:r>
          <a:endParaRPr lang="fr-BE" dirty="0"/>
        </a:p>
      </dgm:t>
    </dgm:pt>
    <dgm:pt modelId="{13D8734C-1DD7-4EC9-9A20-6F523188DE06}" type="parTrans" cxnId="{10429865-2350-4683-8C25-E9AFC6046050}">
      <dgm:prSet/>
      <dgm:spPr/>
      <dgm:t>
        <a:bodyPr/>
        <a:lstStyle/>
        <a:p>
          <a:endParaRPr lang="fr-BE"/>
        </a:p>
      </dgm:t>
    </dgm:pt>
    <dgm:pt modelId="{F2A4CC4D-01DE-489F-80F3-E4B91DDB6EE0}" type="sibTrans" cxnId="{10429865-2350-4683-8C25-E9AFC6046050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fr-BE"/>
        </a:p>
      </dgm:t>
    </dgm:pt>
    <dgm:pt modelId="{44BE98C6-742E-4478-98D9-3C4DAC4BD0B9}">
      <dgm:prSet phldrT="[Texte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BE" dirty="0" smtClean="0"/>
            <a:t>... qui le complètent et le déposent dans l’école secondaire de 1</a:t>
          </a:r>
          <a:r>
            <a:rPr lang="fr-BE" baseline="30000" dirty="0" smtClean="0"/>
            <a:t>ère</a:t>
          </a:r>
          <a:r>
            <a:rPr lang="fr-BE" dirty="0" smtClean="0"/>
            <a:t> préférence </a:t>
          </a:r>
          <a:endParaRPr lang="fr-BE" dirty="0"/>
        </a:p>
      </dgm:t>
    </dgm:pt>
    <dgm:pt modelId="{9576DE54-2406-4C7D-AAFE-C03016053CA3}" type="parTrans" cxnId="{90B65D73-CE91-4D33-B43B-3FE079649CE4}">
      <dgm:prSet/>
      <dgm:spPr/>
      <dgm:t>
        <a:bodyPr/>
        <a:lstStyle/>
        <a:p>
          <a:endParaRPr lang="fr-BE"/>
        </a:p>
      </dgm:t>
    </dgm:pt>
    <dgm:pt modelId="{8CC18EEB-0880-41EB-9824-2B7266AB1199}" type="sibTrans" cxnId="{90B65D73-CE91-4D33-B43B-3FE079649CE4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fr-BE"/>
        </a:p>
      </dgm:t>
    </dgm:pt>
    <dgm:pt modelId="{48029D34-3247-47E6-8667-46345DC92B39}">
      <dgm:prSet phldrT="[Texte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fr-BE" dirty="0" smtClean="0"/>
            <a:t>...et sont informées de la situation d’inscription de l’enfant</a:t>
          </a:r>
          <a:endParaRPr lang="fr-BE" dirty="0"/>
        </a:p>
      </dgm:t>
    </dgm:pt>
    <dgm:pt modelId="{049BE9CF-D8D3-4E27-BA21-B688EB61EA81}" type="parTrans" cxnId="{B2D18E48-2BAF-4453-ADE1-DBE063D39F67}">
      <dgm:prSet/>
      <dgm:spPr/>
      <dgm:t>
        <a:bodyPr/>
        <a:lstStyle/>
        <a:p>
          <a:endParaRPr lang="fr-BE"/>
        </a:p>
      </dgm:t>
    </dgm:pt>
    <dgm:pt modelId="{732D6117-7BD9-435D-9F9F-6A3C0CA3E387}" type="sibTrans" cxnId="{B2D18E48-2BAF-4453-ADE1-DBE063D39F67}">
      <dgm:prSet/>
      <dgm:spPr/>
      <dgm:t>
        <a:bodyPr/>
        <a:lstStyle/>
        <a:p>
          <a:endParaRPr lang="fr-BE"/>
        </a:p>
      </dgm:t>
    </dgm:pt>
    <dgm:pt modelId="{29141645-5D45-40BD-A866-39D3579DC811}" type="pres">
      <dgm:prSet presAssocID="{C7CB906B-1A30-4010-95FD-80F057F7573A}" presName="Name0" presStyleCnt="0">
        <dgm:presLayoutVars>
          <dgm:dir/>
          <dgm:animLvl val="lvl"/>
          <dgm:resizeHandles val="exact"/>
        </dgm:presLayoutVars>
      </dgm:prSet>
      <dgm:spPr/>
    </dgm:pt>
    <dgm:pt modelId="{D39731B6-B7AE-4BF2-8BC0-4CD71BFB133F}" type="pres">
      <dgm:prSet presAssocID="{2478C556-AC36-4D8D-BCDA-D242497030C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5E93CB2-2DC8-4E26-A4EF-EB3D4E6CC6C3}" type="pres">
      <dgm:prSet presAssocID="{F2A4CC4D-01DE-489F-80F3-E4B91DDB6EE0}" presName="parTxOnlySpace" presStyleCnt="0"/>
      <dgm:spPr/>
    </dgm:pt>
    <dgm:pt modelId="{B7E5747C-5A8C-4C99-981F-3F002B65BC6D}" type="pres">
      <dgm:prSet presAssocID="{44BE98C6-742E-4478-98D9-3C4DAC4BD0B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1FF827B-E0F9-432A-8F41-90CAC7923A46}" type="pres">
      <dgm:prSet presAssocID="{8CC18EEB-0880-41EB-9824-2B7266AB1199}" presName="parTxOnlySpace" presStyleCnt="0"/>
      <dgm:spPr/>
    </dgm:pt>
    <dgm:pt modelId="{346348CD-3DB1-4947-BA2E-E837DFBDF3DB}" type="pres">
      <dgm:prSet presAssocID="{48029D34-3247-47E6-8667-46345DC92B3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90B65D73-CE91-4D33-B43B-3FE079649CE4}" srcId="{C7CB906B-1A30-4010-95FD-80F057F7573A}" destId="{44BE98C6-742E-4478-98D9-3C4DAC4BD0B9}" srcOrd="1" destOrd="0" parTransId="{9576DE54-2406-4C7D-AAFE-C03016053CA3}" sibTransId="{8CC18EEB-0880-41EB-9824-2B7266AB1199}"/>
    <dgm:cxn modelId="{10429865-2350-4683-8C25-E9AFC6046050}" srcId="{C7CB906B-1A30-4010-95FD-80F057F7573A}" destId="{2478C556-AC36-4D8D-BCDA-D242497030CF}" srcOrd="0" destOrd="0" parTransId="{13D8734C-1DD7-4EC9-9A20-6F523188DE06}" sibTransId="{F2A4CC4D-01DE-489F-80F3-E4B91DDB6EE0}"/>
    <dgm:cxn modelId="{C448F9E6-4A1D-4720-89A6-FE732B92214F}" type="presOf" srcId="{48029D34-3247-47E6-8667-46345DC92B39}" destId="{346348CD-3DB1-4947-BA2E-E837DFBDF3DB}" srcOrd="0" destOrd="0" presId="urn:microsoft.com/office/officeart/2005/8/layout/chevron1"/>
    <dgm:cxn modelId="{74629190-B2B1-4363-BF84-5C22F33BC57D}" type="presOf" srcId="{44BE98C6-742E-4478-98D9-3C4DAC4BD0B9}" destId="{B7E5747C-5A8C-4C99-981F-3F002B65BC6D}" srcOrd="0" destOrd="0" presId="urn:microsoft.com/office/officeart/2005/8/layout/chevron1"/>
    <dgm:cxn modelId="{6ACA0954-1A1D-4263-ACC9-6981429B9677}" type="presOf" srcId="{C7CB906B-1A30-4010-95FD-80F057F7573A}" destId="{29141645-5D45-40BD-A866-39D3579DC811}" srcOrd="0" destOrd="0" presId="urn:microsoft.com/office/officeart/2005/8/layout/chevron1"/>
    <dgm:cxn modelId="{8106F7B7-2FD2-414E-A3C5-9904FEECC3D2}" type="presOf" srcId="{2478C556-AC36-4D8D-BCDA-D242497030CF}" destId="{D39731B6-B7AE-4BF2-8BC0-4CD71BFB133F}" srcOrd="0" destOrd="0" presId="urn:microsoft.com/office/officeart/2005/8/layout/chevron1"/>
    <dgm:cxn modelId="{B2D18E48-2BAF-4453-ADE1-DBE063D39F67}" srcId="{C7CB906B-1A30-4010-95FD-80F057F7573A}" destId="{48029D34-3247-47E6-8667-46345DC92B39}" srcOrd="2" destOrd="0" parTransId="{049BE9CF-D8D3-4E27-BA21-B688EB61EA81}" sibTransId="{732D6117-7BD9-435D-9F9F-6A3C0CA3E387}"/>
    <dgm:cxn modelId="{126AD5F8-35E4-444E-99B6-6557C0403B4F}" type="presParOf" srcId="{29141645-5D45-40BD-A866-39D3579DC811}" destId="{D39731B6-B7AE-4BF2-8BC0-4CD71BFB133F}" srcOrd="0" destOrd="0" presId="urn:microsoft.com/office/officeart/2005/8/layout/chevron1"/>
    <dgm:cxn modelId="{11585040-C7F3-468E-BE73-0FCAB30CC7DF}" type="presParOf" srcId="{29141645-5D45-40BD-A866-39D3579DC811}" destId="{55E93CB2-2DC8-4E26-A4EF-EB3D4E6CC6C3}" srcOrd="1" destOrd="0" presId="urn:microsoft.com/office/officeart/2005/8/layout/chevron1"/>
    <dgm:cxn modelId="{D5DC154E-4DF4-41F8-A13A-E7F3386FC247}" type="presParOf" srcId="{29141645-5D45-40BD-A866-39D3579DC811}" destId="{B7E5747C-5A8C-4C99-981F-3F002B65BC6D}" srcOrd="2" destOrd="0" presId="urn:microsoft.com/office/officeart/2005/8/layout/chevron1"/>
    <dgm:cxn modelId="{CCB66C8F-2690-4AE7-89DB-B0F8F0B0E250}" type="presParOf" srcId="{29141645-5D45-40BD-A866-39D3579DC811}" destId="{B1FF827B-E0F9-432A-8F41-90CAC7923A46}" srcOrd="3" destOrd="0" presId="urn:microsoft.com/office/officeart/2005/8/layout/chevron1"/>
    <dgm:cxn modelId="{F6D0E277-FED3-4537-8FD2-17826775A192}" type="presParOf" srcId="{29141645-5D45-40BD-A866-39D3579DC811}" destId="{346348CD-3DB1-4947-BA2E-E837DFBDF3D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9731B6-B7AE-4BF2-8BC0-4CD71BFB133F}">
      <dsp:nvSpPr>
        <dsp:cNvPr id="0" name=""/>
        <dsp:cNvSpPr/>
      </dsp:nvSpPr>
      <dsp:spPr>
        <a:xfrm>
          <a:off x="2411" y="1675497"/>
          <a:ext cx="2937420" cy="1174968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p3d extrusionH="3810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Réception du FUI par les personnes responsables</a:t>
          </a:r>
          <a:endParaRPr lang="fr-BE" sz="1600" kern="1200" dirty="0"/>
        </a:p>
      </dsp:txBody>
      <dsp:txXfrm>
        <a:off x="589895" y="1675497"/>
        <a:ext cx="1762452" cy="1174968"/>
      </dsp:txXfrm>
    </dsp:sp>
    <dsp:sp modelId="{B7E5747C-5A8C-4C99-981F-3F002B65BC6D}">
      <dsp:nvSpPr>
        <dsp:cNvPr id="0" name=""/>
        <dsp:cNvSpPr/>
      </dsp:nvSpPr>
      <dsp:spPr>
        <a:xfrm>
          <a:off x="2646089" y="1675497"/>
          <a:ext cx="2937420" cy="1174968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p3d extrusionH="381000"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... qui le complètent et le déposent dans l’école secondaire de 1</a:t>
          </a:r>
          <a:r>
            <a:rPr lang="fr-BE" sz="1600" kern="1200" baseline="30000" dirty="0" smtClean="0"/>
            <a:t>ère</a:t>
          </a:r>
          <a:r>
            <a:rPr lang="fr-BE" sz="1600" kern="1200" dirty="0" smtClean="0"/>
            <a:t> préférence </a:t>
          </a:r>
          <a:endParaRPr lang="fr-BE" sz="1600" kern="1200" dirty="0"/>
        </a:p>
      </dsp:txBody>
      <dsp:txXfrm>
        <a:off x="3233573" y="1675497"/>
        <a:ext cx="1762452" cy="1174968"/>
      </dsp:txXfrm>
    </dsp:sp>
    <dsp:sp modelId="{346348CD-3DB1-4947-BA2E-E837DFBDF3DB}">
      <dsp:nvSpPr>
        <dsp:cNvPr id="0" name=""/>
        <dsp:cNvSpPr/>
      </dsp:nvSpPr>
      <dsp:spPr>
        <a:xfrm>
          <a:off x="5289768" y="1675497"/>
          <a:ext cx="2937420" cy="1174968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p3d extrusionH="3810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...et sont informées de la situation d’inscription de l’enfant</a:t>
          </a:r>
          <a:endParaRPr lang="fr-BE" sz="1600" kern="1200" dirty="0"/>
        </a:p>
      </dsp:txBody>
      <dsp:txXfrm>
        <a:off x="5877252" y="1675497"/>
        <a:ext cx="1762452" cy="1174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21" tIns="44111" rIns="88221" bIns="4411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9" y="1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21" tIns="44111" rIns="88221" bIns="4411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F46BAE4-533B-4F20-995A-84845C775A4A}" type="datetime1">
              <a:rPr lang="fr-FR"/>
              <a:pPr>
                <a:defRPr/>
              </a:pPr>
              <a:t>11/01/2022</a:t>
            </a:fld>
            <a:endParaRPr lang="fr-FR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21" tIns="44111" rIns="88221" bIns="4411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9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21" tIns="44111" rIns="88221" bIns="4411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ECF66139-16CB-48E4-81FD-7EB86CD8FA2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97694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21" tIns="44111" rIns="88221" bIns="4411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1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21" tIns="44111" rIns="88221" bIns="4411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4432EBBB-C5E8-4722-8A4F-EA6DE0967B7C}" type="datetime1">
              <a:rPr lang="fr-FR"/>
              <a:pPr>
                <a:defRPr/>
              </a:pPr>
              <a:t>11/01/2022</a:t>
            </a:fld>
            <a:endParaRPr lang="fr-F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1" y="4714876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21" tIns="44111" rIns="88221" bIns="441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21" tIns="44111" rIns="88221" bIns="4411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21" tIns="44111" rIns="88221" bIns="4411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F1E231FD-D569-4E64-9506-5A549B98283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795413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710698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231FD-D569-4E64-9506-5A549B982839}" type="slidenum">
              <a:rPr lang="fr-FR" altLang="fr-FR" smtClean="0"/>
              <a:pPr>
                <a:defRPr/>
              </a:pPr>
              <a:t>21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06692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231FD-D569-4E64-9506-5A549B982839}" type="slidenum">
              <a:rPr lang="fr-FR" altLang="fr-FR" smtClean="0"/>
              <a:pPr>
                <a:defRPr/>
              </a:pPr>
              <a:t>22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009773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231FD-D569-4E64-9506-5A549B982839}" type="slidenum">
              <a:rPr lang="fr-FR" altLang="fr-FR" smtClean="0"/>
              <a:pPr>
                <a:defRPr/>
              </a:pPr>
              <a:t>23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196588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231FD-D569-4E64-9506-5A549B982839}" type="slidenum">
              <a:rPr lang="fr-FR" altLang="fr-FR" smtClean="0"/>
              <a:pPr>
                <a:defRPr/>
              </a:pPr>
              <a:t>24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46886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231FD-D569-4E64-9506-5A549B982839}" type="slidenum">
              <a:rPr lang="fr-FR" altLang="fr-FR" smtClean="0"/>
              <a:pPr>
                <a:defRPr/>
              </a:pPr>
              <a:t>25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35512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231FD-D569-4E64-9506-5A549B982839}" type="slidenum">
              <a:rPr lang="fr-FR" altLang="fr-FR" smtClean="0"/>
              <a:pPr>
                <a:defRPr/>
              </a:pPr>
              <a:t>26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859798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231FD-D569-4E64-9506-5A549B982839}" type="slidenum">
              <a:rPr lang="fr-FR" altLang="fr-FR" smtClean="0"/>
              <a:pPr>
                <a:defRPr/>
              </a:pPr>
              <a:t>27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19934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231FD-D569-4E64-9506-5A549B982839}" type="slidenum">
              <a:rPr lang="fr-FR" altLang="fr-FR" smtClean="0"/>
              <a:pPr>
                <a:defRPr/>
              </a:pPr>
              <a:t>28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748001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231FD-D569-4E64-9506-5A549B982839}" type="slidenum">
              <a:rPr lang="fr-FR" altLang="fr-FR" smtClean="0"/>
              <a:pPr>
                <a:defRPr/>
              </a:pPr>
              <a:t>29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508874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231FD-D569-4E64-9506-5A549B982839}" type="slidenum">
              <a:rPr lang="fr-FR" altLang="fr-FR" smtClean="0"/>
              <a:pPr>
                <a:defRPr/>
              </a:pPr>
              <a:t>31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48051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C0B630-5F44-482C-AF72-183C1CF0388B}" type="slidenum">
              <a:rPr lang="fr-FR" altLang="fr-FR" smtClean="0">
                <a:latin typeface="Calibri" panose="020F0502020204030204" pitchFamily="34" charset="0"/>
              </a:rPr>
              <a:pPr/>
              <a:t>2</a:t>
            </a:fld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6231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231FD-D569-4E64-9506-5A549B982839}" type="slidenum">
              <a:rPr lang="fr-FR" altLang="fr-FR" smtClean="0"/>
              <a:pPr>
                <a:defRPr/>
              </a:pPr>
              <a:t>32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932684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231FD-D569-4E64-9506-5A549B982839}" type="slidenum">
              <a:rPr lang="fr-FR" altLang="fr-FR" smtClean="0"/>
              <a:pPr>
                <a:defRPr/>
              </a:pPr>
              <a:t>33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263305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231FD-D569-4E64-9506-5A549B982839}" type="slidenum">
              <a:rPr lang="fr-FR" altLang="fr-FR" smtClean="0"/>
              <a:pPr>
                <a:defRPr/>
              </a:pPr>
              <a:t>34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202791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231FD-D569-4E64-9506-5A549B982839}" type="slidenum">
              <a:rPr lang="fr-FR" altLang="fr-FR" smtClean="0"/>
              <a:pPr>
                <a:defRPr/>
              </a:pPr>
              <a:t>35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292344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231FD-D569-4E64-9506-5A549B982839}" type="slidenum">
              <a:rPr lang="fr-FR" altLang="fr-FR" smtClean="0"/>
              <a:pPr>
                <a:defRPr/>
              </a:pPr>
              <a:t>36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365006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231FD-D569-4E64-9506-5A549B982839}" type="slidenum">
              <a:rPr lang="fr-FR" altLang="fr-FR" smtClean="0"/>
              <a:pPr>
                <a:defRPr/>
              </a:pPr>
              <a:t>37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558402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231FD-D569-4E64-9506-5A549B982839}" type="slidenum">
              <a:rPr lang="fr-FR" altLang="fr-FR" smtClean="0"/>
              <a:pPr>
                <a:defRPr/>
              </a:pPr>
              <a:t>38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674166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231FD-D569-4E64-9506-5A549B982839}" type="slidenum">
              <a:rPr lang="fr-FR" altLang="fr-FR" smtClean="0"/>
              <a:pPr>
                <a:defRPr/>
              </a:pPr>
              <a:t>39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82194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231FD-D569-4E64-9506-5A549B982839}" type="slidenum">
              <a:rPr lang="fr-FR" altLang="fr-FR" smtClean="0"/>
              <a:pPr>
                <a:defRPr/>
              </a:pPr>
              <a:t>40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19556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231FD-D569-4E64-9506-5A549B982839}" type="slidenum">
              <a:rPr lang="fr-FR" altLang="fr-FR" smtClean="0"/>
              <a:pPr>
                <a:defRPr/>
              </a:pPr>
              <a:t>41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76878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C0B630-5F44-482C-AF72-183C1CF0388B}" type="slidenum">
              <a:rPr lang="fr-FR" altLang="fr-FR" smtClean="0">
                <a:latin typeface="Calibri" panose="020F0502020204030204" pitchFamily="34" charset="0"/>
              </a:rPr>
              <a:pPr/>
              <a:t>3</a:t>
            </a:fld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7786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C0B630-5F44-482C-AF72-183C1CF0388B}" type="slidenum">
              <a:rPr lang="fr-FR" altLang="fr-FR" smtClean="0">
                <a:latin typeface="Calibri" panose="020F0502020204030204" pitchFamily="34" charset="0"/>
              </a:rPr>
              <a:pPr/>
              <a:t>42</a:t>
            </a:fld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2972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C0B630-5F44-482C-AF72-183C1CF0388B}" type="slidenum">
              <a:rPr lang="fr-FR" altLang="fr-FR" smtClean="0">
                <a:latin typeface="Calibri" panose="020F0502020204030204" pitchFamily="34" charset="0"/>
              </a:rPr>
              <a:pPr/>
              <a:t>43</a:t>
            </a:fld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519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C0B630-5F44-482C-AF72-183C1CF0388B}" type="slidenum">
              <a:rPr lang="fr-FR" altLang="fr-FR" smtClean="0">
                <a:latin typeface="Calibri" panose="020F0502020204030204" pitchFamily="34" charset="0"/>
              </a:rPr>
              <a:pPr/>
              <a:t>44</a:t>
            </a:fld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04726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C0B630-5F44-482C-AF72-183C1CF0388B}" type="slidenum">
              <a:rPr lang="fr-FR" altLang="fr-FR" smtClean="0">
                <a:latin typeface="Calibri" panose="020F0502020204030204" pitchFamily="34" charset="0"/>
              </a:rPr>
              <a:pPr/>
              <a:t>45</a:t>
            </a:fld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3266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BE" altLang="fr-FR" smtClean="0"/>
          </a:p>
        </p:txBody>
      </p:sp>
      <p:sp>
        <p:nvSpPr>
          <p:cNvPr id="717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1C0B630-5F44-482C-AF72-183C1CF0388B}" type="slidenum">
              <a:rPr lang="fr-FR" altLang="fr-FR" smtClean="0">
                <a:latin typeface="Calibri" panose="020F0502020204030204" pitchFamily="34" charset="0"/>
              </a:rPr>
              <a:pPr/>
              <a:t>46</a:t>
            </a:fld>
            <a:endParaRPr lang="fr-FR" altLang="fr-FR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114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231FD-D569-4E64-9506-5A549B982839}" type="slidenum">
              <a:rPr lang="fr-FR" altLang="fr-FR" smtClean="0"/>
              <a:pPr>
                <a:defRPr/>
              </a:pPr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41102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231FD-D569-4E64-9506-5A549B982839}" type="slidenum">
              <a:rPr lang="fr-FR" altLang="fr-FR" smtClean="0"/>
              <a:pPr>
                <a:defRPr/>
              </a:pPr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54961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231FD-D569-4E64-9506-5A549B982839}" type="slidenum">
              <a:rPr lang="fr-FR" altLang="fr-FR" smtClean="0"/>
              <a:pPr>
                <a:defRPr/>
              </a:pPr>
              <a:t>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81557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231FD-D569-4E64-9506-5A549B982839}" type="slidenum">
              <a:rPr lang="fr-FR" altLang="fr-FR" smtClean="0"/>
              <a:pPr>
                <a:defRPr/>
              </a:pPr>
              <a:t>17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7447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231FD-D569-4E64-9506-5A549B982839}" type="slidenum">
              <a:rPr lang="fr-FR" altLang="fr-FR" smtClean="0"/>
              <a:pPr>
                <a:defRPr/>
              </a:pPr>
              <a:t>18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4627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E231FD-D569-4E64-9506-5A549B982839}" type="slidenum">
              <a:rPr lang="fr-FR" altLang="fr-FR" smtClean="0"/>
              <a:pPr>
                <a:defRPr/>
              </a:pPr>
              <a:t>20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09651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F02DD-4499-409F-9CCF-283D9635B142}" type="datetime1">
              <a:rPr lang="fr-FR"/>
              <a:pPr>
                <a:defRPr/>
              </a:pPr>
              <a:t>11/01/2022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B9136-8978-47A5-94B5-F1C63A2D022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5563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871E6-FB0B-4C31-8FEC-540D4461C155}" type="datetime1">
              <a:rPr lang="fr-FR"/>
              <a:pPr>
                <a:defRPr/>
              </a:pPr>
              <a:t>11/01/2022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E0A9F-602A-4953-B81F-0BB9BCA2659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70498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F6073-F3A0-4D15-9EFF-D072A22E67E5}" type="datetime1">
              <a:rPr lang="fr-FR"/>
              <a:pPr>
                <a:defRPr/>
              </a:pPr>
              <a:t>11/01/2022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98317-9782-4181-A9C0-7109907FF95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47126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21F4E-6CCA-40C8-B6EA-080281EE5DEA}" type="datetime1">
              <a:rPr lang="fr-FR"/>
              <a:pPr>
                <a:defRPr/>
              </a:pPr>
              <a:t>11/01/2022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F47DD-A4EC-445B-B1B9-8CDB6F5F555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68283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09A57-0EE9-49CA-AA98-1CF38109BE09}" type="datetime1">
              <a:rPr lang="fr-FR"/>
              <a:pPr>
                <a:defRPr/>
              </a:pPr>
              <a:t>11/01/2022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7AF88-AB8C-4684-BC16-231E37351CF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34431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B0CB0-FB1A-4724-8319-C417A2C3294F}" type="datetime1">
              <a:rPr lang="fr-FR"/>
              <a:pPr>
                <a:defRPr/>
              </a:pPr>
              <a:t>11/01/2022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FEF7A-033A-4E79-A4D1-7657E444E2A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59850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9D1CE-CEEC-4564-AE5B-D93F92FB5ADD}" type="datetime1">
              <a:rPr lang="fr-FR"/>
              <a:pPr>
                <a:defRPr/>
              </a:pPr>
              <a:t>11/01/2022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FC210-6120-408D-818B-88EE1FB3CFB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96857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AE1A4-6BE9-48CE-A23D-8F86A41DF41A}" type="datetime1">
              <a:rPr lang="fr-FR"/>
              <a:pPr>
                <a:defRPr/>
              </a:pPr>
              <a:t>11/01/2022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EE0C0-673D-410F-AE84-D8BFCF46736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22065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BD316-14B4-4AC6-8237-F74D641DBF2B}" type="datetime1">
              <a:rPr lang="fr-FR"/>
              <a:pPr>
                <a:defRPr/>
              </a:pPr>
              <a:t>11/01/2022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7975A-B250-4F77-A53F-971E005A0A3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82377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6F8BB-6F0F-4E25-BF00-AA2F85D16EA9}" type="datetime1">
              <a:rPr lang="fr-FR"/>
              <a:pPr>
                <a:defRPr/>
              </a:pPr>
              <a:t>11/01/2022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C1DF1-4144-40D6-88DF-52C73A561E6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1086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8A69E-47A0-4321-9F3A-6C89338D7A39}" type="datetime1">
              <a:rPr lang="fr-FR"/>
              <a:pPr>
                <a:defRPr/>
              </a:pPr>
              <a:t>11/01/2022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ABFF0-2701-4D31-8A0E-491F1678294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40710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DA56E4F-AFA5-466F-A2B1-A7B5B20484A8}" type="datetime1">
              <a:rPr lang="fr-FR"/>
              <a:pPr>
                <a:defRPr/>
              </a:pPr>
              <a:t>11/01/2022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027B68F-1F79-4EA1-A071-4635AD870A2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image" Target="../media/image1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27.xml"/><Relationship Id="rId7" Type="http://schemas.openxmlformats.org/officeDocument/2006/relationships/image" Target="../media/image5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1.jpe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3.xml"/><Relationship Id="rId7" Type="http://schemas.openxmlformats.org/officeDocument/2006/relationships/hyperlink" Target="http://www.inscription.cfwb.be/" TargetMode="Externa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9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image" Target="../media/image10.jpe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tags" Target="../tags/tag61.xml"/><Relationship Id="rId7" Type="http://schemas.openxmlformats.org/officeDocument/2006/relationships/image" Target="../media/image1.jpe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74.xml"/><Relationship Id="rId7" Type="http://schemas.openxmlformats.org/officeDocument/2006/relationships/image" Target="../media/image1.jpe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78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0.xml"/><Relationship Id="rId10" Type="http://schemas.openxmlformats.org/officeDocument/2006/relationships/image" Target="../media/image13.png"/><Relationship Id="rId4" Type="http://schemas.openxmlformats.org/officeDocument/2006/relationships/tags" Target="../tags/tag79.xml"/><Relationship Id="rId9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82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81.xml"/><Relationship Id="rId1" Type="http://schemas.openxmlformats.org/officeDocument/2006/relationships/themeOverride" Target="../theme/themeOverride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4" Type="http://schemas.openxmlformats.org/officeDocument/2006/relationships/notesSlide" Target="../notesSlides/notesSlide19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13" Type="http://schemas.openxmlformats.org/officeDocument/2006/relationships/image" Target="../media/image17.png"/><Relationship Id="rId3" Type="http://schemas.openxmlformats.org/officeDocument/2006/relationships/tags" Target="../tags/tag97.xml"/><Relationship Id="rId7" Type="http://schemas.openxmlformats.org/officeDocument/2006/relationships/tags" Target="../tags/tag101.xml"/><Relationship Id="rId12" Type="http://schemas.openxmlformats.org/officeDocument/2006/relationships/image" Target="../media/image16.png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image" Target="../media/image15.png"/><Relationship Id="rId5" Type="http://schemas.openxmlformats.org/officeDocument/2006/relationships/tags" Target="../tags/tag99.xml"/><Relationship Id="rId10" Type="http://schemas.openxmlformats.org/officeDocument/2006/relationships/notesSlide" Target="../notesSlides/notesSlide20.xml"/><Relationship Id="rId4" Type="http://schemas.openxmlformats.org/officeDocument/2006/relationships/tags" Target="../tags/tag98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image" Target="../media/image10.jpeg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7" Type="http://schemas.openxmlformats.org/officeDocument/2006/relationships/image" Target="../media/image20.png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image" Target="../media/image10.jpe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117.xml"/><Relationship Id="rId7" Type="http://schemas.openxmlformats.org/officeDocument/2006/relationships/image" Target="../media/image22.png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120.xml"/><Relationship Id="rId7" Type="http://schemas.openxmlformats.org/officeDocument/2006/relationships/hyperlink" Target="http://www.ibz.rrn.fgov.be/fr/registre-national/mon-dossier" TargetMode="Externa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6" Type="http://schemas.openxmlformats.org/officeDocument/2006/relationships/notesSlide" Target="../notesSlides/notesSlide2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1.xml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cription.cfwb.b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124.xml"/><Relationship Id="rId7" Type="http://schemas.openxmlformats.org/officeDocument/2006/relationships/image" Target="../media/image23.png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notesSlide" Target="../notesSlides/notesSlide2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5.xml"/><Relationship Id="rId9" Type="http://schemas.openxmlformats.org/officeDocument/2006/relationships/image" Target="../media/image1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128.xml"/><Relationship Id="rId7" Type="http://schemas.openxmlformats.org/officeDocument/2006/relationships/image" Target="../media/image25.png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notesSlide" Target="../notesSlides/notesSlide29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12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7" Type="http://schemas.openxmlformats.org/officeDocument/2006/relationships/image" Target="../media/image1.jpeg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6" Type="http://schemas.openxmlformats.org/officeDocument/2006/relationships/notesSlide" Target="../notesSlides/notesSlide3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7" Type="http://schemas.openxmlformats.org/officeDocument/2006/relationships/image" Target="../media/image1.jpeg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notesSlide" Target="../notesSlides/notesSlide3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7" Type="http://schemas.openxmlformats.org/officeDocument/2006/relationships/image" Target="../media/image1.jpeg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notesSlide" Target="../notesSlides/notesSlide3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4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tags" Target="../tags/tag144.xml"/><Relationship Id="rId7" Type="http://schemas.openxmlformats.org/officeDocument/2006/relationships/notesSlide" Target="../notesSlides/notesSlide33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6.xml"/><Relationship Id="rId4" Type="http://schemas.openxmlformats.org/officeDocument/2006/relationships/tags" Target="../tags/tag145.xml"/><Relationship Id="rId9" Type="http://schemas.openxmlformats.org/officeDocument/2006/relationships/image" Target="../media/image1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7" Type="http://schemas.openxmlformats.org/officeDocument/2006/relationships/image" Target="../media/image1.jpeg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notesSlide" Target="../notesSlides/notesSlide3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0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153.xml"/><Relationship Id="rId7" Type="http://schemas.openxmlformats.org/officeDocument/2006/relationships/image" Target="../media/image1.jpeg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6" Type="http://schemas.openxmlformats.org/officeDocument/2006/relationships/hyperlink" Target="mailto:inscription@cfwb.be" TargetMode="Externa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157.xml"/><Relationship Id="rId7" Type="http://schemas.openxmlformats.org/officeDocument/2006/relationships/image" Target="../media/image1.jpeg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hyperlink" Target="http://www.inscription.cfwb.be/" TargetMode="Externa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.jpe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774700" y="2254250"/>
            <a:ext cx="7500938" cy="1928451"/>
          </a:xfrm>
        </p:spPr>
        <p:txBody>
          <a:bodyPr/>
          <a:lstStyle/>
          <a:p>
            <a:pPr eaLnBrk="1" hangingPunct="1"/>
            <a:r>
              <a:rPr lang="fr-FR" altLang="fr-FR" sz="3200" b="1" dirty="0" smtClean="0">
                <a:solidFill>
                  <a:srgbClr val="001D77"/>
                </a:solidFill>
              </a:rPr>
              <a:t/>
            </a:r>
            <a:br>
              <a:rPr lang="fr-FR" altLang="fr-FR" sz="3200" b="1" dirty="0" smtClean="0">
                <a:solidFill>
                  <a:srgbClr val="001D77"/>
                </a:solidFill>
              </a:rPr>
            </a:br>
            <a:r>
              <a:rPr lang="fr-FR" altLang="fr-FR" sz="3200" b="1" dirty="0" smtClean="0">
                <a:solidFill>
                  <a:srgbClr val="001D77"/>
                </a:solidFill>
              </a:rPr>
              <a:t/>
            </a:r>
            <a:br>
              <a:rPr lang="fr-FR" altLang="fr-FR" sz="3200" b="1" dirty="0" smtClean="0">
                <a:solidFill>
                  <a:srgbClr val="001D77"/>
                </a:solidFill>
              </a:rPr>
            </a:br>
            <a:r>
              <a:rPr lang="fr-FR" altLang="fr-FR" sz="3200" b="1" dirty="0" smtClean="0">
                <a:solidFill>
                  <a:srgbClr val="001D77"/>
                </a:solidFill>
              </a:rPr>
              <a:t>Décret « Inscription »</a:t>
            </a:r>
            <a:br>
              <a:rPr lang="fr-FR" altLang="fr-FR" sz="3200" b="1" dirty="0" smtClean="0">
                <a:solidFill>
                  <a:srgbClr val="001D77"/>
                </a:solidFill>
              </a:rPr>
            </a:br>
            <a:r>
              <a:rPr lang="fr-FR" altLang="fr-FR" sz="3200" b="1" dirty="0" smtClean="0">
                <a:solidFill>
                  <a:srgbClr val="001D77"/>
                </a:solidFill>
              </a:rPr>
              <a:t/>
            </a:r>
            <a:br>
              <a:rPr lang="fr-FR" altLang="fr-FR" sz="3200" b="1" dirty="0" smtClean="0">
                <a:solidFill>
                  <a:srgbClr val="001D77"/>
                </a:solidFill>
              </a:rPr>
            </a:br>
            <a:r>
              <a:rPr lang="fr-BE" altLang="fr-FR" sz="2000" b="1" dirty="0" smtClean="0">
                <a:solidFill>
                  <a:srgbClr val="001D77"/>
                </a:solidFill>
              </a:rPr>
              <a:t>Première année commune de l’enseignement secondaire</a:t>
            </a:r>
            <a:br>
              <a:rPr lang="fr-BE" altLang="fr-FR" sz="2000" b="1" dirty="0" smtClean="0">
                <a:solidFill>
                  <a:srgbClr val="001D77"/>
                </a:solidFill>
              </a:rPr>
            </a:br>
            <a:r>
              <a:rPr lang="fr-BE" altLang="fr-FR" sz="3200" b="1" dirty="0" smtClean="0">
                <a:solidFill>
                  <a:srgbClr val="001D77"/>
                </a:solidFill>
              </a:rPr>
              <a:t/>
            </a:r>
            <a:br>
              <a:rPr lang="fr-BE" altLang="fr-FR" sz="3200" b="1" dirty="0" smtClean="0">
                <a:solidFill>
                  <a:srgbClr val="001D77"/>
                </a:solidFill>
              </a:rPr>
            </a:br>
            <a:r>
              <a:rPr lang="fr-FR" altLang="fr-FR" sz="3200" b="1" dirty="0" smtClean="0">
                <a:solidFill>
                  <a:srgbClr val="F4AA00"/>
                </a:solidFill>
              </a:rPr>
              <a:t/>
            </a:r>
            <a:br>
              <a:rPr lang="fr-FR" altLang="fr-FR" sz="3200" b="1" dirty="0" smtClean="0">
                <a:solidFill>
                  <a:srgbClr val="F4AA00"/>
                </a:solidFill>
              </a:rPr>
            </a:br>
            <a:r>
              <a:rPr lang="fr-FR" altLang="fr-FR" sz="3200" b="1" dirty="0" smtClean="0">
                <a:solidFill>
                  <a:srgbClr val="F4AA00"/>
                </a:solidFill>
              </a:rPr>
              <a:t/>
            </a:r>
            <a:br>
              <a:rPr lang="fr-FR" altLang="fr-FR" sz="3200" b="1" dirty="0" smtClean="0">
                <a:solidFill>
                  <a:srgbClr val="F4AA00"/>
                </a:solidFill>
              </a:rPr>
            </a:br>
            <a:r>
              <a:rPr lang="fr-FR" altLang="fr-FR" sz="2000" b="1" dirty="0">
                <a:solidFill>
                  <a:srgbClr val="F4AA00"/>
                </a:solidFill>
              </a:rPr>
              <a:t>J</a:t>
            </a:r>
            <a:r>
              <a:rPr lang="fr-FR" altLang="fr-FR" sz="2000" b="1" dirty="0" smtClean="0">
                <a:solidFill>
                  <a:srgbClr val="F4AA00"/>
                </a:solidFill>
              </a:rPr>
              <a:t>anvier 2022</a:t>
            </a:r>
          </a:p>
        </p:txBody>
      </p:sp>
      <p:pic>
        <p:nvPicPr>
          <p:cNvPr id="4099" name="Image 5" descr="filet.jpg"/>
          <p:cNvPicPr preferRelativeResize="0"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32138" y="5132388"/>
            <a:ext cx="2808287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fr-BE" altLang="fr-FR" sz="2000" dirty="0" smtClean="0">
              <a:solidFill>
                <a:srgbClr val="C9282D"/>
              </a:solidFill>
              <a:latin typeface="+mn-lt"/>
            </a:endParaRPr>
          </a:p>
        </p:txBody>
      </p:sp>
      <p:pic>
        <p:nvPicPr>
          <p:cNvPr id="4101" name="Picture 8" descr="FWB_Logo_V_Quadri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341313"/>
            <a:ext cx="1711325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>
            <p:custDataLst>
              <p:tags r:id="rId1"/>
            </p:custDataLst>
          </p:nvPr>
        </p:nvGrpSpPr>
        <p:grpSpPr>
          <a:xfrm>
            <a:off x="2378678" y="751110"/>
            <a:ext cx="4383468" cy="5940996"/>
            <a:chOff x="0" y="0"/>
            <a:chExt cx="6042025" cy="8023224"/>
          </a:xfrm>
        </p:grpSpPr>
        <p:grpSp>
          <p:nvGrpSpPr>
            <p:cNvPr id="7" name="Groupe 6"/>
            <p:cNvGrpSpPr/>
            <p:nvPr/>
          </p:nvGrpSpPr>
          <p:grpSpPr>
            <a:xfrm>
              <a:off x="0" y="0"/>
              <a:ext cx="6042025" cy="8023224"/>
              <a:chOff x="0" y="0"/>
              <a:chExt cx="5760085" cy="7637967"/>
            </a:xfrm>
          </p:grpSpPr>
          <p:pic>
            <p:nvPicPr>
              <p:cNvPr id="9" name="Image 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5760085" cy="5599430"/>
              </a:xfrm>
              <a:prstGeom prst="rect">
                <a:avLst/>
              </a:prstGeom>
            </p:spPr>
          </p:pic>
          <p:pic>
            <p:nvPicPr>
              <p:cNvPr id="10" name="Image 9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56"/>
              <a:stretch/>
            </p:blipFill>
            <p:spPr bwMode="auto">
              <a:xfrm>
                <a:off x="0" y="5585012"/>
                <a:ext cx="5638165" cy="205295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979" y="1743559"/>
              <a:ext cx="5244465" cy="271145"/>
            </a:xfrm>
            <a:prstGeom prst="rect">
              <a:avLst/>
            </a:prstGeom>
          </p:spPr>
        </p:pic>
      </p:grpSp>
      <p:pic>
        <p:nvPicPr>
          <p:cNvPr id="4" name="Image 5" descr="filet.jpg"/>
          <p:cNvPicPr preferRelativeResize="0"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re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7200" y="125784"/>
            <a:ext cx="8229600" cy="675976"/>
          </a:xfrm>
        </p:spPr>
        <p:txBody>
          <a:bodyPr/>
          <a:lstStyle/>
          <a:p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</a:t>
            </a:r>
            <a:r>
              <a:rPr lang="fr-FR" altLang="fr-FR" sz="2400" b="1" dirty="0" smtClean="0">
                <a:solidFill>
                  <a:srgbClr val="001D77"/>
                </a:solidFill>
              </a:rPr>
              <a:t>Le volet général</a:t>
            </a:r>
            <a:endParaRPr lang="fr-BE" sz="2400" b="1" dirty="0"/>
          </a:p>
        </p:txBody>
      </p:sp>
    </p:spTree>
    <p:extLst>
      <p:ext uri="{BB962C8B-B14F-4D97-AF65-F5344CB8AC3E}">
        <p14:creationId xmlns:p14="http://schemas.microsoft.com/office/powerpoint/2010/main" val="383846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>
            <p:custDataLst>
              <p:tags r:id="rId1"/>
            </p:custDataLst>
          </p:nvPr>
        </p:nvGrpSpPr>
        <p:grpSpPr>
          <a:xfrm>
            <a:off x="2515361" y="826526"/>
            <a:ext cx="4110101" cy="5754487"/>
            <a:chOff x="0" y="0"/>
            <a:chExt cx="6043930" cy="8462308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43930" cy="6005195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77" y="5979458"/>
              <a:ext cx="5732145" cy="2482850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125784"/>
            <a:ext cx="8229600" cy="675976"/>
          </a:xfrm>
        </p:spPr>
        <p:txBody>
          <a:bodyPr/>
          <a:lstStyle/>
          <a:p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</a:t>
            </a:r>
            <a:r>
              <a:rPr lang="fr-FR" altLang="fr-FR" sz="2400" b="1" dirty="0" smtClean="0">
                <a:solidFill>
                  <a:srgbClr val="001D77"/>
                </a:solidFill>
              </a:rPr>
              <a:t>Le volet général</a:t>
            </a:r>
            <a:endParaRPr lang="fr-BE" sz="2400" b="1" dirty="0"/>
          </a:p>
        </p:txBody>
      </p:sp>
      <p:pic>
        <p:nvPicPr>
          <p:cNvPr id="4" name="Image 5" descr="filet.jpg"/>
          <p:cNvPicPr preferRelativeResize="0">
            <a:picLocks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77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139961"/>
            <a:ext cx="8229600" cy="675976"/>
          </a:xfrm>
        </p:spPr>
        <p:txBody>
          <a:bodyPr/>
          <a:lstStyle/>
          <a:p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</a:t>
            </a:r>
            <a:r>
              <a:rPr lang="fr-FR" altLang="fr-FR" sz="2400" b="1" dirty="0" smtClean="0">
                <a:solidFill>
                  <a:srgbClr val="001D77"/>
                </a:solidFill>
              </a:rPr>
              <a:t>Le volet confidentiel</a:t>
            </a:r>
            <a:endParaRPr lang="fr-BE" sz="2400" b="1" dirty="0"/>
          </a:p>
        </p:txBody>
      </p:sp>
      <p:pic>
        <p:nvPicPr>
          <p:cNvPr id="4" name="Image 5" descr="filet.jpg"/>
          <p:cNvPicPr preferRelativeResize="0">
            <a:picLocks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61507" y="1020726"/>
            <a:ext cx="8449340" cy="5105437"/>
          </a:xfrm>
        </p:spPr>
        <p:txBody>
          <a:bodyPr/>
          <a:lstStyle/>
          <a:p>
            <a:pPr marL="0" indent="0" algn="ctr">
              <a:buNone/>
            </a:pPr>
            <a:endParaRPr lang="fr-BE" sz="2400" dirty="0" smtClean="0"/>
          </a:p>
          <a:p>
            <a:pPr marL="0" indent="0" algn="ctr">
              <a:buNone/>
            </a:pPr>
            <a:r>
              <a:rPr lang="fr-BE" sz="2800" b="1" dirty="0">
                <a:solidFill>
                  <a:srgbClr val="008000"/>
                </a:solidFill>
              </a:rPr>
              <a:t>2 voies possibles </a:t>
            </a:r>
            <a:r>
              <a:rPr lang="fr-BE" sz="2800" dirty="0" smtClean="0"/>
              <a:t>pour le compléter </a:t>
            </a:r>
          </a:p>
          <a:p>
            <a:pPr marL="0" indent="0">
              <a:buNone/>
            </a:pPr>
            <a:endParaRPr lang="fr-BE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fr-BE" sz="2400" dirty="0" smtClean="0"/>
              <a:t>Remplir le volet confidentiel en ligne sur l’application « CIRI Parents </a:t>
            </a:r>
            <a:r>
              <a:rPr lang="fr-BE" sz="2400" dirty="0"/>
              <a:t>», accessible via </a:t>
            </a:r>
            <a:r>
              <a:rPr lang="fr-BE" sz="2400" dirty="0" smtClean="0">
                <a:hlinkClick r:id="rId7"/>
              </a:rPr>
              <a:t>www.inscription.cfwb.be</a:t>
            </a:r>
            <a:r>
              <a:rPr lang="fr-BE" sz="2400" dirty="0" smtClean="0"/>
              <a:t> </a:t>
            </a:r>
          </a:p>
          <a:p>
            <a:pPr marL="0" indent="0">
              <a:buNone/>
            </a:pPr>
            <a:endParaRPr lang="fr-BE" sz="2400" dirty="0"/>
          </a:p>
          <a:p>
            <a:pPr marL="0" indent="0" algn="ctr">
              <a:buNone/>
            </a:pPr>
            <a:r>
              <a:rPr lang="fr-BE" sz="2400" dirty="0" smtClean="0"/>
              <a:t>		</a:t>
            </a:r>
            <a:endParaRPr lang="fr-BE" sz="2400" dirty="0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516912" y="3699441"/>
            <a:ext cx="6146582" cy="272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2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675976"/>
          </a:xfrm>
        </p:spPr>
        <p:txBody>
          <a:bodyPr/>
          <a:lstStyle/>
          <a:p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</a:t>
            </a:r>
            <a:r>
              <a:rPr lang="fr-FR" altLang="fr-FR" sz="2400" b="1" dirty="0" smtClean="0">
                <a:solidFill>
                  <a:srgbClr val="001D77"/>
                </a:solidFill>
              </a:rPr>
              <a:t>Le volet confidentiel</a:t>
            </a:r>
            <a:endParaRPr lang="fr-BE" sz="2400" b="1" dirty="0"/>
          </a:p>
        </p:txBody>
      </p:sp>
      <p:pic>
        <p:nvPicPr>
          <p:cNvPr id="4" name="Image 5" descr="filet.jpg"/>
          <p:cNvPicPr preferRelativeResize="0">
            <a:picLocks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950614"/>
            <a:ext cx="8229600" cy="5175549"/>
          </a:xfrm>
        </p:spPr>
        <p:txBody>
          <a:bodyPr/>
          <a:lstStyle/>
          <a:p>
            <a:pPr marL="0" indent="0">
              <a:buNone/>
            </a:pPr>
            <a:endParaRPr lang="fr-BE" sz="20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fr-BE" sz="2400" dirty="0"/>
              <a:t>R</a:t>
            </a:r>
            <a:r>
              <a:rPr lang="fr-BE" sz="2400" dirty="0" smtClean="0"/>
              <a:t>emplir le document papier et le remettre à l’école de 1</a:t>
            </a:r>
            <a:r>
              <a:rPr lang="fr-BE" sz="2400" baseline="30000" dirty="0" smtClean="0"/>
              <a:t>ère</a:t>
            </a:r>
            <a:r>
              <a:rPr lang="fr-BE" sz="2400" dirty="0" smtClean="0"/>
              <a:t> préférence au moment de la demande d’inscription</a:t>
            </a:r>
          </a:p>
          <a:p>
            <a:pPr marL="0" indent="0">
              <a:buNone/>
            </a:pPr>
            <a:endParaRPr lang="fr-BE" sz="2400" dirty="0" smtClean="0"/>
          </a:p>
          <a:p>
            <a:pPr marL="0" indent="0">
              <a:buNone/>
            </a:pPr>
            <a:endParaRPr lang="fr-BE" sz="2400" dirty="0"/>
          </a:p>
          <a:p>
            <a:pPr marL="0" indent="0" algn="ctr">
              <a:buNone/>
            </a:pPr>
            <a:r>
              <a:rPr lang="fr-BE" sz="2400" dirty="0" smtClean="0"/>
              <a:t>		</a:t>
            </a:r>
            <a:endParaRPr lang="fr-BE" sz="2400" dirty="0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231666" y="2271860"/>
            <a:ext cx="2857825" cy="370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5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fr-BE" b="1" dirty="0">
                <a:solidFill>
                  <a:srgbClr val="008000"/>
                </a:solidFill>
              </a:rPr>
              <a:t>Du 14 février au 11 mars 2022</a:t>
            </a:r>
          </a:p>
          <a:p>
            <a:pPr algn="ctr" eaLnBrk="1" hangingPunct="1">
              <a:buFont typeface="Wingdings" pitchFamily="2" charset="2"/>
              <a:buNone/>
            </a:pPr>
            <a:endParaRPr lang="fr-BE" dirty="0" smtClean="0"/>
          </a:p>
          <a:p>
            <a:pPr marL="0" indent="15875" algn="ctr" eaLnBrk="1" hangingPunct="1">
              <a:buFont typeface="Wingdings" pitchFamily="2" charset="2"/>
              <a:buNone/>
            </a:pPr>
            <a:r>
              <a:rPr lang="fr-BE" dirty="0" smtClean="0"/>
              <a:t>Dépôt </a:t>
            </a:r>
            <a:r>
              <a:rPr lang="fr-BE" dirty="0"/>
              <a:t>du FUI complété dans </a:t>
            </a:r>
            <a:r>
              <a:rPr lang="fr-BE" dirty="0" smtClean="0"/>
              <a:t>l’école </a:t>
            </a:r>
            <a:r>
              <a:rPr lang="fr-BE" dirty="0"/>
              <a:t>correspondant à la 1</a:t>
            </a:r>
            <a:r>
              <a:rPr lang="fr-BE" baseline="30000" dirty="0"/>
              <a:t>ère</a:t>
            </a:r>
            <a:r>
              <a:rPr lang="fr-BE" dirty="0"/>
              <a:t> préférence </a:t>
            </a:r>
            <a:endParaRPr lang="fr-FR" dirty="0"/>
          </a:p>
          <a:p>
            <a:pPr marL="0" indent="0" algn="ctr">
              <a:buNone/>
            </a:pPr>
            <a:r>
              <a:rPr lang="fr-BE" sz="2400" dirty="0" smtClean="0"/>
              <a:t>Même si le volet confidentiel a été rempli en ligne </a:t>
            </a:r>
          </a:p>
          <a:p>
            <a:pPr marL="0" indent="0" algn="ctr">
              <a:buNone/>
            </a:pPr>
            <a:endParaRPr lang="fr-BE" sz="2400" dirty="0" smtClean="0"/>
          </a:p>
          <a:p>
            <a:pPr marL="0" indent="0" algn="ctr">
              <a:buFont typeface="Arial" panose="020B0604020202020204" pitchFamily="34" charset="0"/>
              <a:buChar char="→"/>
            </a:pPr>
            <a:r>
              <a:rPr lang="fr-BE" sz="2400" dirty="0" smtClean="0">
                <a:sym typeface="Wingdings" panose="05000000000000000000" pitchFamily="2" charset="2"/>
              </a:rPr>
              <a:t> </a:t>
            </a:r>
            <a:r>
              <a:rPr lang="fr-BE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D</a:t>
            </a:r>
            <a:r>
              <a:rPr lang="fr-BE" sz="2400" dirty="0" smtClean="0">
                <a:solidFill>
                  <a:srgbClr val="FF0000"/>
                </a:solidFill>
              </a:rPr>
              <a:t>ans </a:t>
            </a:r>
            <a:r>
              <a:rPr lang="fr-BE" sz="2400" dirty="0">
                <a:solidFill>
                  <a:srgbClr val="FF0000"/>
                </a:solidFill>
              </a:rPr>
              <a:t>tous les cas, déposer le volet général dans </a:t>
            </a:r>
            <a:r>
              <a:rPr lang="fr-BE" sz="2400" dirty="0" smtClean="0">
                <a:solidFill>
                  <a:srgbClr val="FF0000"/>
                </a:solidFill>
              </a:rPr>
              <a:t>l’école </a:t>
            </a:r>
            <a:r>
              <a:rPr lang="fr-BE" sz="2400" dirty="0">
                <a:solidFill>
                  <a:srgbClr val="FF0000"/>
                </a:solidFill>
              </a:rPr>
              <a:t>de 1</a:t>
            </a:r>
            <a:r>
              <a:rPr lang="fr-BE" sz="2400" baseline="30000" dirty="0">
                <a:solidFill>
                  <a:srgbClr val="FF0000"/>
                </a:solidFill>
              </a:rPr>
              <a:t>ère</a:t>
            </a:r>
            <a:r>
              <a:rPr lang="fr-BE" sz="2400" dirty="0">
                <a:solidFill>
                  <a:srgbClr val="FF0000"/>
                </a:solidFill>
              </a:rPr>
              <a:t> préférence</a:t>
            </a:r>
          </a:p>
          <a:p>
            <a:pPr marL="0" indent="0">
              <a:buNone/>
            </a:pPr>
            <a:endParaRPr lang="fr-BE" sz="2400" dirty="0"/>
          </a:p>
        </p:txBody>
      </p:sp>
      <p:pic>
        <p:nvPicPr>
          <p:cNvPr id="4" name="Image 5" descr="filet.jpg"/>
          <p:cNvPicPr preferRelativeResize="0">
            <a:picLocks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3"/>
          <p:cNvSpPr txBox="1"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457200" y="615305"/>
            <a:ext cx="8229600" cy="461665"/>
          </a:xfrm>
          <a:prstGeom prst="rect">
            <a:avLst/>
          </a:prstGeom>
          <a:noFill/>
          <a:ln w="19050">
            <a:solidFill>
              <a:srgbClr val="F4AA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625475" indent="-625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</a:t>
            </a:r>
            <a:r>
              <a:rPr lang="fr-FR" altLang="fr-FR" sz="2400" b="1" dirty="0" smtClean="0">
                <a:solidFill>
                  <a:srgbClr val="001D77"/>
                </a:solidFill>
              </a:rPr>
              <a:t>La période d’inscription</a:t>
            </a:r>
            <a:r>
              <a:rPr lang="fr-FR" altLang="fr-FR" sz="2400" b="1" dirty="0"/>
              <a:t> </a:t>
            </a:r>
            <a:endParaRPr lang="fr-BE" altLang="fr-FR" sz="2400" u="sng" dirty="0"/>
          </a:p>
        </p:txBody>
      </p:sp>
      <p:pic>
        <p:nvPicPr>
          <p:cNvPr id="7" name="Picture 4" descr="ANd9GcQ2ali7iGBaDcX8BuzMgKc_XEhgH5TcK4EgRoCFF0mxyjWAHGDS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1012217" y="3863181"/>
            <a:ext cx="381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064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fr-BE" dirty="0" smtClean="0"/>
              <a:t>Le 11 mars 2022 en fin de journée</a:t>
            </a:r>
          </a:p>
          <a:p>
            <a:pPr algn="ctr" eaLnBrk="1" hangingPunct="1">
              <a:buFont typeface="Wingdings" pitchFamily="2" charset="2"/>
              <a:buNone/>
            </a:pPr>
            <a:endParaRPr lang="fr-BE" dirty="0"/>
          </a:p>
          <a:p>
            <a:pPr marL="0" indent="0" algn="ctr">
              <a:buNone/>
            </a:pPr>
            <a:r>
              <a:rPr lang="fr-BE" dirty="0">
                <a:solidFill>
                  <a:srgbClr val="008000"/>
                </a:solidFill>
              </a:rPr>
              <a:t>Clôture des inscriptions</a:t>
            </a:r>
          </a:p>
          <a:p>
            <a:pPr marL="0" indent="0" algn="ctr">
              <a:buNone/>
            </a:pPr>
            <a:endParaRPr lang="fr-BE" dirty="0"/>
          </a:p>
          <a:p>
            <a:pPr marL="0" indent="0" algn="ctr">
              <a:buNone/>
            </a:pPr>
            <a:r>
              <a:rPr lang="fr-BE" sz="2800" dirty="0" smtClean="0"/>
              <a:t>Plus aucune inscription ne pourra être enregistrée </a:t>
            </a:r>
            <a:r>
              <a:rPr lang="fr-BE" sz="2800" dirty="0">
                <a:solidFill>
                  <a:schemeClr val="tx2"/>
                </a:solidFill>
              </a:rPr>
              <a:t>jusqu’au 25 avril</a:t>
            </a:r>
          </a:p>
        </p:txBody>
      </p:sp>
      <p:pic>
        <p:nvPicPr>
          <p:cNvPr id="4" name="Image 5" descr="filet.jpg"/>
          <p:cNvPicPr preferRelativeResize="0"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3"/>
          <p:cNvSpPr txBox="1"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457200" y="615305"/>
            <a:ext cx="8229600" cy="461665"/>
          </a:xfrm>
          <a:prstGeom prst="rect">
            <a:avLst/>
          </a:prstGeom>
          <a:noFill/>
          <a:ln w="19050">
            <a:solidFill>
              <a:srgbClr val="F4AA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625475" indent="-625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</a:t>
            </a:r>
            <a:r>
              <a:rPr lang="fr-FR" altLang="fr-FR" sz="2400" b="1" dirty="0" smtClean="0">
                <a:solidFill>
                  <a:srgbClr val="001D77"/>
                </a:solidFill>
              </a:rPr>
              <a:t>La fin de la période d’inscription</a:t>
            </a:r>
            <a:r>
              <a:rPr lang="fr-FR" altLang="fr-FR" sz="2400" b="1" dirty="0"/>
              <a:t> </a:t>
            </a:r>
            <a:endParaRPr lang="fr-BE" altLang="fr-FR" sz="2400" b="1" u="sng" dirty="0"/>
          </a:p>
        </p:txBody>
      </p:sp>
    </p:spTree>
    <p:extLst>
      <p:ext uri="{BB962C8B-B14F-4D97-AF65-F5344CB8AC3E}">
        <p14:creationId xmlns:p14="http://schemas.microsoft.com/office/powerpoint/2010/main" val="201289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111607"/>
            <a:ext cx="8229600" cy="1143000"/>
          </a:xfrm>
        </p:spPr>
        <p:txBody>
          <a:bodyPr/>
          <a:lstStyle/>
          <a:p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</a:t>
            </a:r>
            <a:r>
              <a:rPr lang="fr-FR" altLang="fr-FR" sz="2400" b="1" dirty="0" smtClean="0">
                <a:solidFill>
                  <a:srgbClr val="001D77"/>
                </a:solidFill>
              </a:rPr>
              <a:t>Fin de la période d’inscription</a:t>
            </a:r>
            <a:endParaRPr lang="fr-BE" sz="2400" b="1" dirty="0"/>
          </a:p>
        </p:txBody>
      </p:sp>
      <p:pic>
        <p:nvPicPr>
          <p:cNvPr id="4" name="Image 5" descr="filet.jpg"/>
          <p:cNvPicPr preferRelativeResize="0"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1461155"/>
            <a:ext cx="82296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buFont typeface="Wingdings" pitchFamily="2" charset="2"/>
              <a:buAutoNum type="arabicPeriod"/>
            </a:pPr>
            <a:r>
              <a:rPr lang="fr-BE" sz="2000" b="1" dirty="0"/>
              <a:t>Dans les établissements présumés incomplets</a:t>
            </a:r>
          </a:p>
          <a:p>
            <a:pPr marL="0" indent="0" eaLnBrk="1" hangingPunct="1">
              <a:buNone/>
            </a:pPr>
            <a:endParaRPr lang="fr-BE" sz="2000" dirty="0"/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fr-BE" dirty="0"/>
              <a:t>Les demandes d’inscription ont déjà été confirmées durant la période </a:t>
            </a:r>
            <a:r>
              <a:rPr lang="fr-BE" dirty="0" smtClean="0"/>
              <a:t>d’inscription.</a:t>
            </a:r>
            <a:endParaRPr lang="fr-BE" dirty="0"/>
          </a:p>
          <a:p>
            <a:pPr marL="742950" lvl="1" indent="-285750" eaLnBrk="1" hangingPunct="1">
              <a:buFont typeface="Arial" panose="020B0604020202020204" pitchFamily="34" charset="0"/>
              <a:buChar char="•"/>
            </a:pPr>
            <a:r>
              <a:rPr lang="fr-BE" dirty="0"/>
              <a:t>Les établissements qui organisent de l’immersion informent les parents </a:t>
            </a:r>
            <a:r>
              <a:rPr lang="fr-BE" dirty="0" smtClean="0"/>
              <a:t>quant à l’obtention ou non d’une place dans cette filière.</a:t>
            </a:r>
            <a:endParaRPr lang="fr-BE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BE" altLang="fr-FR" sz="2000" dirty="0"/>
          </a:p>
          <a:p>
            <a:pPr marL="457200" indent="-457200" eaLnBrk="1" hangingPunct="1">
              <a:buAutoNum type="arabicPeriod" startAt="2"/>
              <a:defRPr/>
            </a:pPr>
            <a:r>
              <a:rPr lang="fr-BE" altLang="fr-FR" sz="2000" b="1" dirty="0" smtClean="0"/>
              <a:t>Dans </a:t>
            </a:r>
            <a:r>
              <a:rPr lang="fr-BE" altLang="fr-FR" sz="2000" b="1" dirty="0"/>
              <a:t>les autres établissements – 2 cas de figures</a:t>
            </a:r>
            <a:r>
              <a:rPr lang="fr-BE" altLang="fr-FR" sz="2000" b="1" dirty="0" smtClean="0"/>
              <a:t>:</a:t>
            </a:r>
          </a:p>
          <a:p>
            <a:pPr eaLnBrk="1" hangingPunct="1"/>
            <a:endParaRPr lang="fr-BE" sz="2800" dirty="0">
              <a:solidFill>
                <a:srgbClr val="008000"/>
              </a:solidFill>
            </a:endParaRP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fr-BE" sz="2000" dirty="0" smtClean="0">
                <a:solidFill>
                  <a:srgbClr val="008000"/>
                </a:solidFill>
              </a:rPr>
              <a:t>Moins </a:t>
            </a:r>
            <a:r>
              <a:rPr lang="fr-BE" sz="2000" dirty="0">
                <a:solidFill>
                  <a:srgbClr val="008000"/>
                </a:solidFill>
              </a:rPr>
              <a:t>de demandes</a:t>
            </a:r>
            <a:r>
              <a:rPr lang="fr-BE" sz="2000" dirty="0"/>
              <a:t> que de places disponibles </a:t>
            </a:r>
          </a:p>
          <a:p>
            <a:pPr marL="985838" lvl="1" eaLnBrk="1" hangingPunct="1">
              <a:buFont typeface="Arial" panose="020B0604020202020204" pitchFamily="34" charset="0"/>
              <a:buChar char="→"/>
            </a:pPr>
            <a:r>
              <a:rPr lang="fr-BE" dirty="0">
                <a:sym typeface="Wingdings" panose="05000000000000000000" pitchFamily="2" charset="2"/>
              </a:rPr>
              <a:t> l’école est incomplète</a:t>
            </a:r>
          </a:p>
          <a:p>
            <a:pPr marL="1385888" lvl="2" eaLnBrk="1" hangingPunct="1">
              <a:buFont typeface="Arial" panose="020B0604020202020204" pitchFamily="34" charset="0"/>
              <a:buChar char="→"/>
            </a:pPr>
            <a:r>
              <a:rPr lang="fr-BE" sz="1600" dirty="0">
                <a:sym typeface="Wingdings" panose="05000000000000000000" pitchFamily="2" charset="2"/>
              </a:rPr>
              <a:t> </a:t>
            </a:r>
            <a:r>
              <a:rPr lang="fr-BE" sz="1600" dirty="0"/>
              <a:t>tous les élèves </a:t>
            </a:r>
            <a:r>
              <a:rPr lang="fr-BE" sz="1600"/>
              <a:t>sont </a:t>
            </a:r>
            <a:r>
              <a:rPr lang="fr-BE" sz="1600" smtClean="0"/>
              <a:t>inscrits</a:t>
            </a:r>
          </a:p>
          <a:p>
            <a:pPr marL="1385888" lvl="2" eaLnBrk="1" hangingPunct="1"/>
            <a:endParaRPr lang="fr-BE" sz="2000" dirty="0"/>
          </a:p>
          <a:p>
            <a:pPr marL="811213" lvl="1" indent="-368300" eaLnBrk="1" hangingPunct="1">
              <a:buFont typeface="Arial" panose="020B0604020202020204" pitchFamily="34" charset="0"/>
              <a:buChar char="•"/>
            </a:pPr>
            <a:r>
              <a:rPr lang="fr-BE" sz="2000" dirty="0" smtClean="0">
                <a:solidFill>
                  <a:srgbClr val="008000"/>
                </a:solidFill>
              </a:rPr>
              <a:t>Plus </a:t>
            </a:r>
            <a:r>
              <a:rPr lang="fr-BE" sz="2000" dirty="0">
                <a:solidFill>
                  <a:srgbClr val="008000"/>
                </a:solidFill>
              </a:rPr>
              <a:t>de demandes</a:t>
            </a:r>
            <a:r>
              <a:rPr lang="fr-BE" sz="2000" dirty="0"/>
              <a:t> que de places disponibles</a:t>
            </a:r>
          </a:p>
          <a:p>
            <a:pPr marL="1077913" lvl="1" eaLnBrk="1" hangingPunct="1">
              <a:buFont typeface="Arial" panose="020B0604020202020204" pitchFamily="34" charset="0"/>
              <a:buChar char="→"/>
            </a:pPr>
            <a:r>
              <a:rPr lang="fr-BE" dirty="0">
                <a:sym typeface="Wingdings" panose="05000000000000000000" pitchFamily="2" charset="2"/>
              </a:rPr>
              <a:t> l’école est complète</a:t>
            </a:r>
          </a:p>
          <a:p>
            <a:pPr marL="1477963" lvl="2" eaLnBrk="1" hangingPunct="1">
              <a:buFont typeface="Arial" panose="020B0604020202020204" pitchFamily="34" charset="0"/>
              <a:buChar char="→"/>
            </a:pPr>
            <a:r>
              <a:rPr lang="fr-BE" sz="1600" dirty="0">
                <a:sym typeface="Wingdings" panose="05000000000000000000" pitchFamily="2" charset="2"/>
              </a:rPr>
              <a:t> </a:t>
            </a:r>
            <a:r>
              <a:rPr lang="fr-BE" sz="1600" dirty="0"/>
              <a:t>classement des élèves</a:t>
            </a:r>
            <a:endParaRPr lang="fr-FR" sz="1600" dirty="0"/>
          </a:p>
          <a:p>
            <a:pPr marL="457200" indent="-457200" eaLnBrk="1" hangingPunct="1">
              <a:buAutoNum type="arabicPeriod" startAt="2"/>
              <a:defRPr/>
            </a:pPr>
            <a:endParaRPr lang="fr-BE" alt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152604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fr-BE" sz="2800" dirty="0" smtClean="0"/>
              <a:t>Le </a:t>
            </a:r>
            <a:r>
              <a:rPr lang="fr-BE" sz="2800" dirty="0" smtClean="0"/>
              <a:t>classement se fait en </a:t>
            </a:r>
            <a:r>
              <a:rPr lang="fr-BE" sz="2800" dirty="0">
                <a:solidFill>
                  <a:srgbClr val="001D77"/>
                </a:solidFill>
                <a:latin typeface="Calibri" panose="020F0502020204030204" pitchFamily="34" charset="0"/>
                <a:cs typeface="+mj-cs"/>
              </a:rPr>
              <a:t>deux étapes </a:t>
            </a:r>
            <a:r>
              <a:rPr lang="fr-BE" sz="2800" dirty="0" smtClean="0"/>
              <a:t>et sur base des mêmes critères:</a:t>
            </a:r>
          </a:p>
          <a:p>
            <a:pPr algn="ctr" eaLnBrk="1" hangingPunct="1">
              <a:buFont typeface="Wingdings" pitchFamily="2" charset="2"/>
              <a:buNone/>
            </a:pPr>
            <a:endParaRPr lang="fr-BE" sz="2800" dirty="0" smtClean="0"/>
          </a:p>
          <a:p>
            <a:pPr marL="514350" indent="-514350" algn="just" eaLnBrk="1" hangingPunct="1">
              <a:buFont typeface="+mj-lt"/>
              <a:buAutoNum type="arabicPeriod"/>
            </a:pPr>
            <a:r>
              <a:rPr lang="fr-BE" sz="2800" dirty="0" smtClean="0"/>
              <a:t>L’école va attribuer </a:t>
            </a:r>
            <a:r>
              <a:rPr lang="fr-BE" sz="2800" dirty="0">
                <a:solidFill>
                  <a:srgbClr val="001D77"/>
                </a:solidFill>
                <a:latin typeface="Calibri" panose="020F0502020204030204" pitchFamily="34" charset="0"/>
                <a:cs typeface="+mj-cs"/>
              </a:rPr>
              <a:t>80 % </a:t>
            </a:r>
            <a:r>
              <a:rPr lang="fr-BE" sz="2800" dirty="0" smtClean="0"/>
              <a:t>de ses places</a:t>
            </a:r>
          </a:p>
          <a:p>
            <a:pPr marL="0" indent="0" algn="just" eaLnBrk="1" hangingPunct="1">
              <a:buNone/>
            </a:pPr>
            <a:endParaRPr lang="fr-BE" sz="2800" dirty="0" smtClean="0"/>
          </a:p>
          <a:p>
            <a:pPr marL="514350" indent="-514350" algn="just" eaLnBrk="1" hangingPunct="1">
              <a:buFont typeface="+mj-lt"/>
              <a:buAutoNum type="arabicPeriod" startAt="2"/>
            </a:pPr>
            <a:r>
              <a:rPr lang="fr-BE" sz="2800" dirty="0" smtClean="0"/>
              <a:t>La CIRI attribue ensuite les places restantes (</a:t>
            </a:r>
            <a:r>
              <a:rPr lang="fr-BE" sz="2800" dirty="0">
                <a:solidFill>
                  <a:srgbClr val="001D77"/>
                </a:solidFill>
                <a:latin typeface="Calibri" panose="020F0502020204030204" pitchFamily="34" charset="0"/>
                <a:cs typeface="+mj-cs"/>
              </a:rPr>
              <a:t>22%</a:t>
            </a:r>
            <a:r>
              <a:rPr lang="fr-BE" sz="2800" dirty="0">
                <a:latin typeface="Calibri" panose="020F0502020204030204" pitchFamily="34" charset="0"/>
                <a:cs typeface="+mj-cs"/>
              </a:rPr>
              <a:t>) </a:t>
            </a:r>
            <a:r>
              <a:rPr lang="fr-BE" sz="2800" dirty="0" smtClean="0"/>
              <a:t>dans les écoles et établit les listes d’attente</a:t>
            </a:r>
            <a:endParaRPr lang="fr-BE" sz="2800" dirty="0"/>
          </a:p>
        </p:txBody>
      </p:sp>
      <p:pic>
        <p:nvPicPr>
          <p:cNvPr id="4" name="Image 5" descr="filet.jpg"/>
          <p:cNvPicPr preferRelativeResize="0">
            <a:picLocks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3"/>
          <p:cNvSpPr txBox="1"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457200" y="615305"/>
            <a:ext cx="8229600" cy="461665"/>
          </a:xfrm>
          <a:prstGeom prst="rect">
            <a:avLst/>
          </a:prstGeom>
          <a:noFill/>
          <a:ln w="19050">
            <a:solidFill>
              <a:srgbClr val="F4AA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625475" indent="-625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>
                <a:solidFill>
                  <a:srgbClr val="001D77"/>
                </a:solidFill>
              </a:rPr>
              <a:t>• </a:t>
            </a:r>
            <a:r>
              <a:rPr lang="fr-FR" altLang="fr-FR" sz="2400" b="1" dirty="0">
                <a:solidFill>
                  <a:srgbClr val="001D77"/>
                </a:solidFill>
              </a:rPr>
              <a:t>Comment classe-t-on </a:t>
            </a:r>
            <a:r>
              <a:rPr lang="fr-FR" altLang="fr-FR" sz="2400" b="1" dirty="0" smtClean="0">
                <a:solidFill>
                  <a:srgbClr val="001D77"/>
                </a:solidFill>
              </a:rPr>
              <a:t>dans une </a:t>
            </a:r>
            <a:r>
              <a:rPr lang="fr-FR" altLang="fr-FR" sz="2400" b="1" dirty="0" smtClean="0">
                <a:solidFill>
                  <a:srgbClr val="001D77"/>
                </a:solidFill>
              </a:rPr>
              <a:t>école complète?</a:t>
            </a:r>
            <a:endParaRPr lang="fr-BE" altLang="fr-FR" sz="2400" b="1" u="sng" dirty="0"/>
          </a:p>
        </p:txBody>
      </p:sp>
    </p:spTree>
    <p:extLst>
      <p:ext uri="{BB962C8B-B14F-4D97-AF65-F5344CB8AC3E}">
        <p14:creationId xmlns:p14="http://schemas.microsoft.com/office/powerpoint/2010/main" val="398553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pPr marL="609600" indent="-609600" algn="just" eaLnBrk="1" hangingPunct="1">
              <a:buFont typeface="+mj-lt"/>
              <a:buAutoNum type="arabicPeriod"/>
            </a:pPr>
            <a:r>
              <a:rPr lang="fr-BE" sz="2800" dirty="0" smtClean="0"/>
              <a:t>L’indice composite </a:t>
            </a:r>
          </a:p>
          <a:p>
            <a:pPr marL="0" indent="0" algn="just" eaLnBrk="1" hangingPunct="1">
              <a:buNone/>
            </a:pPr>
            <a:endParaRPr lang="fr-BE" sz="2800" dirty="0" smtClean="0"/>
          </a:p>
          <a:p>
            <a:pPr marL="609600" indent="-609600" algn="just" eaLnBrk="1" hangingPunct="1">
              <a:buFont typeface="+mj-lt"/>
              <a:buAutoNum type="arabicPeriod" startAt="2"/>
            </a:pPr>
            <a:r>
              <a:rPr lang="fr-BE" sz="2800" dirty="0"/>
              <a:t>L</a:t>
            </a:r>
            <a:r>
              <a:rPr lang="fr-BE" sz="2800" dirty="0" smtClean="0"/>
              <a:t>e caractère « ISEF » ou non de l’école primaire d’origine</a:t>
            </a:r>
          </a:p>
          <a:p>
            <a:pPr marL="0" indent="0" algn="just" eaLnBrk="1" hangingPunct="1">
              <a:buNone/>
            </a:pPr>
            <a:endParaRPr lang="fr-BE" sz="2800" dirty="0" smtClean="0"/>
          </a:p>
          <a:p>
            <a:pPr marL="609600" indent="-609600" algn="just" eaLnBrk="1" hangingPunct="1">
              <a:buFont typeface="+mj-lt"/>
              <a:buAutoNum type="arabicPeriod" startAt="3"/>
            </a:pPr>
            <a:r>
              <a:rPr lang="fr-BE" sz="2800" dirty="0"/>
              <a:t>L</a:t>
            </a:r>
            <a:r>
              <a:rPr lang="fr-BE" sz="2800" dirty="0" smtClean="0"/>
              <a:t>’existence ou non d’une priorité</a:t>
            </a:r>
            <a:endParaRPr lang="fr-BE" sz="2800" dirty="0"/>
          </a:p>
          <a:p>
            <a:pPr marL="609600" indent="-609600" algn="just" eaLnBrk="1" hangingPunct="1">
              <a:buFont typeface="Wingdings" pitchFamily="2" charset="2"/>
              <a:buNone/>
            </a:pPr>
            <a:endParaRPr lang="fr-BE" sz="2800" dirty="0" smtClean="0">
              <a:solidFill>
                <a:srgbClr val="008000"/>
              </a:solidFill>
            </a:endParaRPr>
          </a:p>
        </p:txBody>
      </p:sp>
      <p:pic>
        <p:nvPicPr>
          <p:cNvPr id="4" name="Image 5" descr="filet.jpg"/>
          <p:cNvPicPr preferRelativeResize="0">
            <a:picLocks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3"/>
          <p:cNvSpPr txBox="1"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457200" y="615306"/>
            <a:ext cx="8229600" cy="461665"/>
          </a:xfrm>
          <a:prstGeom prst="rect">
            <a:avLst/>
          </a:prstGeom>
          <a:noFill/>
          <a:ln w="19050">
            <a:solidFill>
              <a:srgbClr val="F4AA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625475" indent="-625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</a:t>
            </a:r>
            <a:r>
              <a:rPr lang="fr-FR" altLang="fr-FR" sz="2400" b="1" dirty="0">
                <a:solidFill>
                  <a:srgbClr val="001D77"/>
                </a:solidFill>
              </a:rPr>
              <a:t>Quels sont les critères de classement</a:t>
            </a:r>
            <a:r>
              <a:rPr lang="fr-FR" altLang="fr-FR" sz="2400" b="1" dirty="0" smtClean="0">
                <a:solidFill>
                  <a:srgbClr val="001D77"/>
                </a:solidFill>
              </a:rPr>
              <a:t>?</a:t>
            </a:r>
            <a:endParaRPr lang="fr-BE" altLang="fr-FR" sz="2400" b="1" u="sng" dirty="0"/>
          </a:p>
        </p:txBody>
      </p:sp>
    </p:spTree>
    <p:extLst>
      <p:ext uri="{BB962C8B-B14F-4D97-AF65-F5344CB8AC3E}">
        <p14:creationId xmlns:p14="http://schemas.microsoft.com/office/powerpoint/2010/main" val="224657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600200"/>
            <a:ext cx="8229600" cy="6506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2400" b="1" dirty="0"/>
              <a:t>3 </a:t>
            </a:r>
            <a:r>
              <a:rPr lang="fr-FR" sz="2400" b="1" dirty="0" smtClean="0"/>
              <a:t>étapes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sz="2400" b="1" dirty="0"/>
          </a:p>
          <a:p>
            <a:pPr marL="457200" indent="-457200" algn="just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fr-BE" sz="2400" dirty="0" smtClean="0"/>
              <a:t>Attribution de 20,4 </a:t>
            </a:r>
            <a:r>
              <a:rPr lang="fr-BE" sz="2400" dirty="0"/>
              <a:t>% des places disponibles à des élèves issus d'une école primaire ISEF (école moins favorisée</a:t>
            </a:r>
            <a:r>
              <a:rPr lang="fr-BE" sz="2400" dirty="0" smtClean="0"/>
              <a:t>).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fr-FR" sz="2400" dirty="0"/>
          </a:p>
          <a:p>
            <a:pPr marL="457200" indent="-457200" algn="just" eaLnBrk="1" hangingPunct="1">
              <a:lnSpc>
                <a:spcPct val="90000"/>
              </a:lnSpc>
              <a:buFont typeface="+mj-lt"/>
              <a:buAutoNum type="arabicPeriod" startAt="2"/>
            </a:pPr>
            <a:r>
              <a:rPr lang="fr-FR" sz="2400" dirty="0" smtClean="0"/>
              <a:t>Classement </a:t>
            </a:r>
            <a:r>
              <a:rPr lang="fr-FR" sz="2400" dirty="0"/>
              <a:t>des prioritaires </a:t>
            </a:r>
            <a:r>
              <a:rPr lang="fr-FR" sz="2400" dirty="0" smtClean="0"/>
              <a:t>dans l’ordre des priorités </a:t>
            </a:r>
            <a:r>
              <a:rPr lang="fr-BE" sz="2400" dirty="0"/>
              <a:t>(de la plus forte à la moins forte).</a:t>
            </a:r>
            <a:endParaRPr lang="fr-FR" sz="2400" dirty="0" smtClean="0"/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sz="2400" dirty="0"/>
          </a:p>
          <a:p>
            <a:pPr marL="457200" indent="-457200" algn="just" eaLnBrk="1" hangingPunct="1">
              <a:lnSpc>
                <a:spcPct val="90000"/>
              </a:lnSpc>
              <a:buFont typeface="+mj-lt"/>
              <a:buAutoNum type="arabicPeriod" startAt="3"/>
            </a:pPr>
            <a:r>
              <a:rPr lang="fr-FR" sz="2400" dirty="0" smtClean="0"/>
              <a:t>Classement des élèves non prioritaires, </a:t>
            </a:r>
            <a:r>
              <a:rPr lang="fr-FR" sz="2400" dirty="0" err="1" smtClean="0"/>
              <a:t>isef</a:t>
            </a:r>
            <a:r>
              <a:rPr lang="fr-FR" sz="2400" dirty="0" smtClean="0"/>
              <a:t> ou non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fr-BE" sz="2400" dirty="0"/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fr-BE" sz="2400" dirty="0">
                <a:solidFill>
                  <a:srgbClr val="008000"/>
                </a:solidFill>
                <a:sym typeface="Wingdings" pitchFamily="2" charset="2"/>
              </a:rPr>
              <a:t>→ L’école attribue 80% des places disponibles</a:t>
            </a: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fr-BE" dirty="0">
              <a:sym typeface="Wingdings" pitchFamily="2" charset="2"/>
            </a:endParaRP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fr-BE" dirty="0" smtClean="0">
              <a:sym typeface="Wingdings" pitchFamily="2" charset="2"/>
            </a:endParaRP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fr-BE" dirty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endParaRPr lang="fr-FR" dirty="0"/>
          </a:p>
        </p:txBody>
      </p:sp>
      <p:sp>
        <p:nvSpPr>
          <p:cNvPr id="5" name="ZoneTexte 3"/>
          <p:cNvSpPr txBox="1"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457200" y="615306"/>
            <a:ext cx="8229600" cy="461665"/>
          </a:xfrm>
          <a:prstGeom prst="rect">
            <a:avLst/>
          </a:prstGeom>
          <a:noFill/>
          <a:ln w="19050">
            <a:solidFill>
              <a:srgbClr val="F4AA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625475" indent="-625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</a:t>
            </a:r>
            <a:r>
              <a:rPr lang="fr-FR" altLang="fr-FR" sz="2400" b="1" dirty="0" smtClean="0">
                <a:solidFill>
                  <a:srgbClr val="001D77"/>
                </a:solidFill>
              </a:rPr>
              <a:t>Le classement</a:t>
            </a:r>
            <a:r>
              <a:rPr lang="fr-FR" altLang="fr-FR" sz="2400" b="1" dirty="0">
                <a:solidFill>
                  <a:srgbClr val="001D77"/>
                </a:solidFill>
              </a:rPr>
              <a:t> </a:t>
            </a:r>
            <a:r>
              <a:rPr lang="fr-FR" altLang="fr-FR" sz="2400" b="1" dirty="0" smtClean="0">
                <a:solidFill>
                  <a:srgbClr val="001D77"/>
                </a:solidFill>
              </a:rPr>
              <a:t>de l’école</a:t>
            </a:r>
            <a:endParaRPr lang="fr-BE" altLang="fr-FR" sz="2400" b="1" u="sng" dirty="0"/>
          </a:p>
        </p:txBody>
      </p:sp>
    </p:spTree>
    <p:extLst>
      <p:ext uri="{BB962C8B-B14F-4D97-AF65-F5344CB8AC3E}">
        <p14:creationId xmlns:p14="http://schemas.microsoft.com/office/powerpoint/2010/main" val="851731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69900" y="1031875"/>
            <a:ext cx="8229600" cy="5414963"/>
          </a:xfrm>
        </p:spPr>
        <p:txBody>
          <a:bodyPr/>
          <a:lstStyle/>
          <a:p>
            <a:pPr marL="0" indent="0" algn="just">
              <a:buNone/>
            </a:pPr>
            <a:endParaRPr lang="fr-FR" sz="1800" dirty="0" smtClean="0"/>
          </a:p>
          <a:p>
            <a:pPr marL="0" indent="0" algn="just">
              <a:buNone/>
            </a:pPr>
            <a:endParaRPr lang="fr-FR" sz="1800" dirty="0"/>
          </a:p>
          <a:p>
            <a:pPr marL="0" indent="0" algn="just">
              <a:buNone/>
            </a:pPr>
            <a:endParaRPr lang="fr-FR" sz="1800" dirty="0" smtClean="0"/>
          </a:p>
          <a:p>
            <a:pPr eaLnBrk="1" hangingPunct="1">
              <a:buFont typeface="Calibri" panose="020F0502020204030204" pitchFamily="34" charset="0"/>
              <a:buChar char="‐"/>
            </a:pPr>
            <a:r>
              <a:rPr lang="fr-BE" sz="2400" dirty="0"/>
              <a:t>Inscriptions en </a:t>
            </a:r>
            <a:r>
              <a:rPr lang="fr-BE" sz="2400" dirty="0">
                <a:solidFill>
                  <a:srgbClr val="008000"/>
                </a:solidFill>
              </a:rPr>
              <a:t>1</a:t>
            </a:r>
            <a:r>
              <a:rPr lang="fr-BE" sz="2400" baseline="30000" dirty="0">
                <a:solidFill>
                  <a:srgbClr val="008000"/>
                </a:solidFill>
              </a:rPr>
              <a:t>ère</a:t>
            </a:r>
            <a:r>
              <a:rPr lang="fr-BE" sz="2400" dirty="0">
                <a:solidFill>
                  <a:srgbClr val="008000"/>
                </a:solidFill>
              </a:rPr>
              <a:t> </a:t>
            </a:r>
            <a:r>
              <a:rPr lang="fr-BE" sz="2400" dirty="0" smtClean="0">
                <a:solidFill>
                  <a:srgbClr val="008000"/>
                </a:solidFill>
              </a:rPr>
              <a:t>année commune</a:t>
            </a:r>
            <a:r>
              <a:rPr lang="fr-BE" sz="2400" dirty="0" smtClean="0"/>
              <a:t> </a:t>
            </a:r>
            <a:r>
              <a:rPr lang="fr-BE" sz="2400" dirty="0"/>
              <a:t>uniquement</a:t>
            </a:r>
          </a:p>
          <a:p>
            <a:pPr eaLnBrk="1" hangingPunct="1">
              <a:buFont typeface="Calibri" panose="020F0502020204030204" pitchFamily="34" charset="0"/>
              <a:buChar char="‐"/>
            </a:pPr>
            <a:endParaRPr lang="fr-BE" sz="2400" dirty="0"/>
          </a:p>
          <a:p>
            <a:pPr eaLnBrk="1" hangingPunct="1">
              <a:buFont typeface="Calibri" panose="020F0502020204030204" pitchFamily="34" charset="0"/>
              <a:buChar char="‐"/>
            </a:pPr>
            <a:r>
              <a:rPr lang="fr-BE" sz="2400" dirty="0"/>
              <a:t>Utilisation d</a:t>
            </a:r>
            <a:r>
              <a:rPr lang="fr-BE" altLang="fr-FR" sz="2400" dirty="0"/>
              <a:t>’</a:t>
            </a:r>
            <a:r>
              <a:rPr lang="fr-BE" sz="2400" dirty="0"/>
              <a:t>un </a:t>
            </a:r>
            <a:r>
              <a:rPr lang="fr-BE" sz="2400" dirty="0">
                <a:solidFill>
                  <a:srgbClr val="008000"/>
                </a:solidFill>
              </a:rPr>
              <a:t>formulaire unique d</a:t>
            </a:r>
            <a:r>
              <a:rPr lang="fr-BE" altLang="fr-FR" sz="2400" dirty="0">
                <a:solidFill>
                  <a:srgbClr val="008000"/>
                </a:solidFill>
              </a:rPr>
              <a:t>’</a:t>
            </a:r>
            <a:r>
              <a:rPr lang="fr-BE" sz="2400" dirty="0">
                <a:solidFill>
                  <a:srgbClr val="008000"/>
                </a:solidFill>
              </a:rPr>
              <a:t>inscription</a:t>
            </a:r>
          </a:p>
          <a:p>
            <a:pPr eaLnBrk="1" hangingPunct="1">
              <a:buFont typeface="Calibri" panose="020F0502020204030204" pitchFamily="34" charset="0"/>
              <a:buChar char="‐"/>
            </a:pPr>
            <a:endParaRPr lang="fr-BE" sz="2400" dirty="0">
              <a:solidFill>
                <a:srgbClr val="008000"/>
              </a:solidFill>
            </a:endParaRPr>
          </a:p>
          <a:p>
            <a:pPr eaLnBrk="1" hangingPunct="1">
              <a:buFont typeface="Calibri" panose="020F0502020204030204" pitchFamily="34" charset="0"/>
              <a:buChar char="‐"/>
            </a:pPr>
            <a:r>
              <a:rPr lang="fr-BE" sz="2400" dirty="0">
                <a:solidFill>
                  <a:srgbClr val="008000"/>
                </a:solidFill>
              </a:rPr>
              <a:t>Classement</a:t>
            </a:r>
            <a:r>
              <a:rPr lang="fr-BE" sz="2400" dirty="0"/>
              <a:t> pour départager les demandes si nécessaire</a:t>
            </a:r>
          </a:p>
          <a:p>
            <a:pPr marL="0" indent="0" algn="just">
              <a:buNone/>
            </a:pPr>
            <a:endParaRPr lang="fr-FR" sz="1800" dirty="0" smtClean="0"/>
          </a:p>
          <a:p>
            <a:pPr marL="0" indent="0" algn="just">
              <a:buNone/>
            </a:pPr>
            <a:r>
              <a:rPr lang="fr-FR" sz="1800" dirty="0" smtClean="0">
                <a:sym typeface="Wingdings" panose="05000000000000000000" pitchFamily="2" charset="2"/>
              </a:rPr>
              <a:t> </a:t>
            </a:r>
            <a:endParaRPr lang="fr-FR" sz="1800" dirty="0"/>
          </a:p>
        </p:txBody>
      </p:sp>
      <p:pic>
        <p:nvPicPr>
          <p:cNvPr id="6147" name="Image 5" descr="filet.jpg"/>
          <p:cNvPicPr preferRelativeResize="0">
            <a:picLocks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ZoneText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7803" y="530522"/>
            <a:ext cx="8216900" cy="461665"/>
          </a:xfrm>
          <a:prstGeom prst="rect">
            <a:avLst/>
          </a:prstGeom>
          <a:noFill/>
          <a:ln w="19050">
            <a:solidFill>
              <a:srgbClr val="F4AA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625475" indent="-625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</a:t>
            </a:r>
            <a:r>
              <a:rPr lang="fr-FR" altLang="fr-FR" sz="2400" b="1" dirty="0" smtClean="0">
                <a:solidFill>
                  <a:srgbClr val="001D77"/>
                </a:solidFill>
              </a:rPr>
              <a:t>Quelques repères </a:t>
            </a:r>
            <a:r>
              <a:rPr lang="fr-FR" altLang="fr-FR" sz="2400" b="1" dirty="0"/>
              <a:t> </a:t>
            </a:r>
            <a:endParaRPr lang="fr-BE" altLang="fr-FR" sz="2400" u="sng" dirty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</a:t>
            </a:r>
            <a:r>
              <a:rPr lang="fr-FR" altLang="fr-FR" sz="2400" b="1" dirty="0" smtClean="0">
                <a:solidFill>
                  <a:srgbClr val="001D77"/>
                </a:solidFill>
              </a:rPr>
              <a:t>Les écoles « ISEF »</a:t>
            </a:r>
            <a:endParaRPr lang="fr-BE" sz="2400" b="1" dirty="0"/>
          </a:p>
        </p:txBody>
      </p:sp>
      <p:pic>
        <p:nvPicPr>
          <p:cNvPr id="4" name="Image 5" descr="filet.jpg"/>
          <p:cNvPicPr preferRelativeResize="0">
            <a:picLocks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fr-BE" sz="2400" dirty="0"/>
              <a:t>= écoles qui, dans le classement établi dans le cadre de l’</a:t>
            </a:r>
            <a:r>
              <a:rPr lang="fr-BE" sz="2400" dirty="0">
                <a:solidFill>
                  <a:srgbClr val="008000"/>
                </a:solidFill>
              </a:rPr>
              <a:t>encadrement différencié</a:t>
            </a:r>
            <a:r>
              <a:rPr lang="fr-BE" sz="2400" dirty="0"/>
              <a:t>, sont les </a:t>
            </a:r>
            <a:r>
              <a:rPr lang="fr-BE" sz="2400" dirty="0">
                <a:solidFill>
                  <a:srgbClr val="008000"/>
                </a:solidFill>
              </a:rPr>
              <a:t>moins favorisées </a:t>
            </a:r>
            <a:r>
              <a:rPr lang="fr-BE" sz="2400" dirty="0"/>
              <a:t>et scolarisent ensemble </a:t>
            </a:r>
            <a:r>
              <a:rPr lang="fr-BE" sz="2400" dirty="0">
                <a:solidFill>
                  <a:srgbClr val="008000"/>
                </a:solidFill>
              </a:rPr>
              <a:t>40 % des élèves</a:t>
            </a:r>
          </a:p>
          <a:p>
            <a:pPr marL="0" indent="0" algn="ctr" eaLnBrk="1" hangingPunct="1">
              <a:buNone/>
            </a:pPr>
            <a:endParaRPr lang="fr-BE" dirty="0"/>
          </a:p>
          <a:p>
            <a:pPr marL="0" indent="0" algn="ctr" eaLnBrk="1" hangingPunct="1">
              <a:buNone/>
            </a:pPr>
            <a:r>
              <a:rPr lang="fr-BE" sz="2400" dirty="0" smtClean="0">
                <a:solidFill>
                  <a:srgbClr val="001D77"/>
                </a:solidFill>
                <a:latin typeface="Calibri" panose="020F0502020204030204" pitchFamily="34" charset="0"/>
                <a:cs typeface="+mj-cs"/>
              </a:rPr>
              <a:t>20,4 </a:t>
            </a:r>
            <a:r>
              <a:rPr lang="fr-BE" sz="2400" dirty="0">
                <a:solidFill>
                  <a:srgbClr val="001D77"/>
                </a:solidFill>
                <a:latin typeface="Calibri" panose="020F0502020204030204" pitchFamily="34" charset="0"/>
                <a:cs typeface="+mj-cs"/>
              </a:rPr>
              <a:t>% </a:t>
            </a:r>
            <a:r>
              <a:rPr lang="fr-BE" sz="2400" dirty="0"/>
              <a:t>des places sont attribuées aux élèves issus d’une école dite ISEF</a:t>
            </a:r>
          </a:p>
        </p:txBody>
      </p:sp>
    </p:spTree>
    <p:extLst>
      <p:ext uri="{BB962C8B-B14F-4D97-AF65-F5344CB8AC3E}">
        <p14:creationId xmlns:p14="http://schemas.microsoft.com/office/powerpoint/2010/main" val="126339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</a:t>
            </a:r>
            <a:r>
              <a:rPr lang="fr-FR" altLang="fr-FR" sz="2400" b="1" dirty="0" smtClean="0">
                <a:solidFill>
                  <a:srgbClr val="001D77"/>
                </a:solidFill>
              </a:rPr>
              <a:t>Les priorités</a:t>
            </a:r>
            <a:endParaRPr lang="fr-BE" sz="2400" b="1" dirty="0"/>
          </a:p>
        </p:txBody>
      </p:sp>
      <p:pic>
        <p:nvPicPr>
          <p:cNvPr id="4" name="Image 5" descr="filet.jpg"/>
          <p:cNvPicPr preferRelativeResize="0"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endParaRPr lang="fr-BE" sz="2400" dirty="0" smtClean="0"/>
          </a:p>
          <a:p>
            <a:pPr marL="0" indent="0" algn="ctr" eaLnBrk="1" hangingPunct="1">
              <a:buNone/>
            </a:pPr>
            <a:r>
              <a:rPr lang="fr-BE" dirty="0" smtClean="0"/>
              <a:t>Au </a:t>
            </a:r>
            <a:r>
              <a:rPr lang="fr-BE" dirty="0"/>
              <a:t>nombre de </a:t>
            </a:r>
            <a:r>
              <a:rPr lang="fr-BE" dirty="0" smtClean="0">
                <a:solidFill>
                  <a:srgbClr val="008000"/>
                </a:solidFill>
              </a:rPr>
              <a:t>5</a:t>
            </a:r>
            <a:endParaRPr lang="fr-BE" dirty="0"/>
          </a:p>
          <a:p>
            <a:pPr marL="0" indent="0" algn="ctr" eaLnBrk="1" hangingPunct="1">
              <a:buNone/>
            </a:pPr>
            <a:endParaRPr lang="fr-BE" dirty="0" smtClean="0"/>
          </a:p>
          <a:p>
            <a:pPr marL="0" indent="0" algn="ctr" eaLnBrk="1" hangingPunct="1">
              <a:buNone/>
            </a:pPr>
            <a:r>
              <a:rPr lang="fr-BE" dirty="0" smtClean="0">
                <a:solidFill>
                  <a:schemeClr val="tx2">
                    <a:lumMod val="75000"/>
                  </a:schemeClr>
                </a:solidFill>
              </a:rPr>
              <a:t>Hiérarchisées</a:t>
            </a:r>
          </a:p>
          <a:p>
            <a:pPr marL="0" indent="0" algn="ctr" eaLnBrk="1" hangingPunct="1">
              <a:buNone/>
            </a:pPr>
            <a:endParaRPr lang="fr-BE" dirty="0" smtClean="0"/>
          </a:p>
          <a:p>
            <a:pPr marL="0" indent="0" algn="ctr" eaLnBrk="1" hangingPunct="1">
              <a:buNone/>
            </a:pPr>
            <a:r>
              <a:rPr lang="fr-BE" dirty="0"/>
              <a:t> </a:t>
            </a:r>
            <a:r>
              <a:rPr lang="fr-BE" dirty="0" smtClean="0"/>
              <a:t>         Valables </a:t>
            </a:r>
            <a:r>
              <a:rPr lang="fr-BE" dirty="0">
                <a:solidFill>
                  <a:srgbClr val="FF0000"/>
                </a:solidFill>
              </a:rPr>
              <a:t>uniquement</a:t>
            </a:r>
            <a:r>
              <a:rPr lang="fr-BE" dirty="0"/>
              <a:t> pour la 1</a:t>
            </a:r>
            <a:r>
              <a:rPr lang="fr-BE" baseline="30000" dirty="0"/>
              <a:t>ère</a:t>
            </a:r>
            <a:r>
              <a:rPr lang="fr-BE" dirty="0"/>
              <a:t> </a:t>
            </a:r>
            <a:r>
              <a:rPr lang="fr-BE" dirty="0" smtClean="0"/>
              <a:t>préférence et pendant la période d’inscription</a:t>
            </a:r>
          </a:p>
          <a:p>
            <a:pPr marL="0" indent="0">
              <a:buNone/>
            </a:pPr>
            <a:endParaRPr lang="fr-BE" dirty="0"/>
          </a:p>
        </p:txBody>
      </p:sp>
      <p:pic>
        <p:nvPicPr>
          <p:cNvPr id="6" name="Picture 4" descr="ANd9GcQ2ali7iGBaDcX8BuzMgKc_XEhgH5TcK4EgRoCFF0mxyjWAHGDS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1545995" y="4252743"/>
            <a:ext cx="793551" cy="73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960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</a:t>
            </a:r>
            <a:r>
              <a:rPr lang="fr-FR" altLang="fr-FR" sz="2400" b="1" dirty="0" smtClean="0">
                <a:solidFill>
                  <a:srgbClr val="001D77"/>
                </a:solidFill>
              </a:rPr>
              <a:t>Les priorités</a:t>
            </a:r>
            <a:endParaRPr lang="fr-BE" sz="2400" b="1" dirty="0"/>
          </a:p>
        </p:txBody>
      </p:sp>
      <p:pic>
        <p:nvPicPr>
          <p:cNvPr id="4" name="Image 5" descr="filet.jpg"/>
          <p:cNvPicPr preferRelativeResize="0">
            <a:picLocks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marL="839788" lvl="1" indent="-839788" eaLnBrk="1" hangingPunct="1">
              <a:buFont typeface="Wingdings" pitchFamily="2" charset="2"/>
              <a:buNone/>
            </a:pPr>
            <a:r>
              <a:rPr lang="fr-BE" sz="2400" i="1" dirty="0">
                <a:solidFill>
                  <a:schemeClr val="tx2"/>
                </a:solidFill>
              </a:rPr>
              <a:t>1. Fratrie</a:t>
            </a:r>
          </a:p>
          <a:p>
            <a:pPr eaLnBrk="1" hangingPunct="1">
              <a:buFont typeface="Calibri" panose="020F0502020204030204" pitchFamily="34" charset="0"/>
              <a:buChar char="‐"/>
            </a:pPr>
            <a:r>
              <a:rPr lang="fr-BE" sz="2200" dirty="0">
                <a:sym typeface="Wingdings" pitchFamily="2" charset="2"/>
              </a:rPr>
              <a:t>Acception large (familles recomposées, élèves résidant sous le même toit)</a:t>
            </a:r>
          </a:p>
          <a:p>
            <a:pPr eaLnBrk="1" hangingPunct="1">
              <a:buFont typeface="Calibri" panose="020F0502020204030204" pitchFamily="34" charset="0"/>
              <a:buChar char="‐"/>
            </a:pPr>
            <a:r>
              <a:rPr lang="fr-BE" sz="2200" dirty="0" smtClean="0">
                <a:sym typeface="Wingdings" pitchFamily="2" charset="2"/>
              </a:rPr>
              <a:t>Élève </a:t>
            </a:r>
            <a:r>
              <a:rPr lang="fr-BE" sz="2200" dirty="0">
                <a:sym typeface="Wingdings" pitchFamily="2" charset="2"/>
              </a:rPr>
              <a:t>fréquentant </a:t>
            </a:r>
            <a:r>
              <a:rPr lang="fr-BE" sz="2200" dirty="0" smtClean="0">
                <a:sym typeface="Wingdings" pitchFamily="2" charset="2"/>
              </a:rPr>
              <a:t>l’école secondaire au </a:t>
            </a:r>
            <a:r>
              <a:rPr lang="fr-BE" sz="2200" dirty="0">
                <a:sym typeface="Wingdings" pitchFamily="2" charset="2"/>
              </a:rPr>
              <a:t>moment de la période </a:t>
            </a:r>
            <a:r>
              <a:rPr lang="fr-BE" sz="2200" dirty="0" smtClean="0">
                <a:sym typeface="Wingdings" pitchFamily="2" charset="2"/>
              </a:rPr>
              <a:t>d’inscription</a:t>
            </a:r>
          </a:p>
          <a:p>
            <a:pPr marL="0" indent="0" eaLnBrk="1" hangingPunct="1">
              <a:buNone/>
            </a:pPr>
            <a:r>
              <a:rPr lang="fr-BE" sz="1800" dirty="0" smtClean="0">
                <a:sym typeface="Wingdings" pitchFamily="2" charset="2"/>
              </a:rPr>
              <a:t>		Documents? ex.: composition de famille</a:t>
            </a:r>
            <a:endParaRPr lang="fr-BE" sz="1800" dirty="0" smtClean="0"/>
          </a:p>
          <a:p>
            <a:pPr marL="571500" indent="-571500" eaLnBrk="1" hangingPunct="1">
              <a:buNone/>
            </a:pPr>
            <a:endParaRPr lang="fr-BE" sz="2400" i="1" dirty="0" smtClean="0">
              <a:solidFill>
                <a:schemeClr val="tx2"/>
              </a:solidFill>
            </a:endParaRPr>
          </a:p>
          <a:p>
            <a:pPr marL="571500" indent="-571500" eaLnBrk="1" hangingPunct="1">
              <a:buNone/>
            </a:pPr>
            <a:r>
              <a:rPr lang="fr-BE" sz="2400" i="1" dirty="0" smtClean="0">
                <a:solidFill>
                  <a:schemeClr val="tx2"/>
                </a:solidFill>
              </a:rPr>
              <a:t>2</a:t>
            </a:r>
            <a:r>
              <a:rPr lang="fr-BE" sz="2400" i="1" dirty="0">
                <a:solidFill>
                  <a:schemeClr val="tx2"/>
                </a:solidFill>
              </a:rPr>
              <a:t>. Enfant en situation précaire </a:t>
            </a:r>
          </a:p>
          <a:p>
            <a:pPr marL="358775" indent="0" eaLnBrk="1" hangingPunct="1">
              <a:buNone/>
            </a:pPr>
            <a:r>
              <a:rPr lang="fr-BE" sz="2200" dirty="0" smtClean="0">
                <a:sym typeface="Wingdings" panose="05000000000000000000" pitchFamily="2" charset="2"/>
              </a:rPr>
              <a:t>= </a:t>
            </a:r>
            <a:r>
              <a:rPr lang="fr-BE" sz="2200" dirty="0" smtClean="0"/>
              <a:t>Enfant </a:t>
            </a:r>
            <a:r>
              <a:rPr lang="fr-BE" sz="2200" dirty="0"/>
              <a:t>« placé </a:t>
            </a:r>
            <a:r>
              <a:rPr lang="fr-BE" sz="2200" dirty="0" smtClean="0"/>
              <a:t>»</a:t>
            </a:r>
          </a:p>
          <a:p>
            <a:pPr marL="0" indent="0" eaLnBrk="1" hangingPunct="1">
              <a:buNone/>
            </a:pPr>
            <a:r>
              <a:rPr lang="fr-BE" sz="1800" dirty="0" smtClean="0"/>
              <a:t>		Documents ? </a:t>
            </a:r>
            <a:r>
              <a:rPr lang="fr-FR" sz="1800" dirty="0"/>
              <a:t>attestation ou une copie délivrée par l’école primaire d’origine </a:t>
            </a:r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6638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</a:t>
            </a:r>
            <a:r>
              <a:rPr lang="fr-FR" altLang="fr-FR" sz="2400" b="1" dirty="0" smtClean="0">
                <a:solidFill>
                  <a:srgbClr val="001D77"/>
                </a:solidFill>
              </a:rPr>
              <a:t>Les priorités</a:t>
            </a:r>
            <a:endParaRPr lang="fr-BE" sz="2400" b="1" dirty="0"/>
          </a:p>
        </p:txBody>
      </p:sp>
      <p:pic>
        <p:nvPicPr>
          <p:cNvPr id="4" name="Image 5" descr="filet.jpg"/>
          <p:cNvPicPr preferRelativeResize="0">
            <a:picLocks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BE" sz="2200" i="1" dirty="0">
                <a:solidFill>
                  <a:schemeClr val="accent1">
                    <a:lumMod val="75000"/>
                  </a:schemeClr>
                </a:solidFill>
              </a:rPr>
              <a:t>3. Enfant à besoins spécifiques</a:t>
            </a:r>
          </a:p>
          <a:p>
            <a:pPr algn="just" eaLnBrk="1" hangingPunct="1">
              <a:lnSpc>
                <a:spcPct val="90000"/>
              </a:lnSpc>
              <a:buFont typeface="Calibri" panose="020F0502020204030204" pitchFamily="34" charset="0"/>
              <a:buChar char="‐"/>
            </a:pPr>
            <a:r>
              <a:rPr lang="fr-BE" sz="2000" dirty="0" smtClean="0"/>
              <a:t>spécialisé </a:t>
            </a:r>
            <a:r>
              <a:rPr lang="fr-BE" sz="2000" dirty="0"/>
              <a:t>: intégration permanente </a:t>
            </a:r>
            <a:r>
              <a:rPr lang="fr-BE" sz="2000" dirty="0" smtClean="0"/>
              <a:t>totale</a:t>
            </a:r>
          </a:p>
          <a:p>
            <a:pPr algn="just" eaLnBrk="1" hangingPunct="1">
              <a:lnSpc>
                <a:spcPct val="90000"/>
              </a:lnSpc>
              <a:buFont typeface="Calibri" panose="020F0502020204030204" pitchFamily="34" charset="0"/>
              <a:buChar char="‐"/>
            </a:pPr>
            <a:r>
              <a:rPr lang="fr-BE" sz="2000" dirty="0" smtClean="0"/>
              <a:t>besoins </a:t>
            </a:r>
            <a:r>
              <a:rPr lang="fr-BE" sz="2000" dirty="0"/>
              <a:t>spécifiques fondés sur un handicap avéré + adaptations </a:t>
            </a:r>
            <a:r>
              <a:rPr lang="fr-BE" sz="2000" dirty="0" smtClean="0"/>
              <a:t>nécessaires et </a:t>
            </a:r>
            <a:r>
              <a:rPr lang="fr-BE" sz="2000" dirty="0"/>
              <a:t>consignées dans un projet </a:t>
            </a:r>
            <a:r>
              <a:rPr lang="fr-BE" sz="2000" dirty="0" smtClean="0"/>
              <a:t>d’intégration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fr-BE" sz="2000" dirty="0"/>
          </a:p>
          <a:p>
            <a:pPr marL="0" indent="0" algn="just">
              <a:buNone/>
            </a:pPr>
            <a:r>
              <a:rPr lang="fr-BE" sz="2200" i="1" dirty="0">
                <a:solidFill>
                  <a:schemeClr val="accent1">
                    <a:lumMod val="75000"/>
                  </a:schemeClr>
                </a:solidFill>
              </a:rPr>
              <a:t>4. Interne</a:t>
            </a:r>
          </a:p>
          <a:p>
            <a:pPr marL="0" indent="0" algn="just">
              <a:buNone/>
            </a:pPr>
            <a:r>
              <a:rPr lang="fr-BE" sz="2000" dirty="0" smtClean="0"/>
              <a:t>L’élève va fréquenter un internat relevant du même PO </a:t>
            </a:r>
            <a:r>
              <a:rPr lang="fr-BE" sz="2000" dirty="0"/>
              <a:t>ou </a:t>
            </a:r>
            <a:r>
              <a:rPr lang="fr-BE" sz="2000" dirty="0" smtClean="0"/>
              <a:t>ayant conclu une convention </a:t>
            </a:r>
            <a:r>
              <a:rPr lang="fr-BE" sz="2000" dirty="0"/>
              <a:t>de </a:t>
            </a:r>
            <a:r>
              <a:rPr lang="fr-BE" sz="2000" dirty="0" smtClean="0"/>
              <a:t>collaboration avec l’école</a:t>
            </a:r>
            <a:endParaRPr lang="fr-BE" sz="2000" dirty="0"/>
          </a:p>
          <a:p>
            <a:pPr marL="0" indent="0" algn="just">
              <a:buNone/>
            </a:pPr>
            <a:endParaRPr lang="fr-BE" sz="2000" dirty="0"/>
          </a:p>
          <a:p>
            <a:pPr marL="0" indent="0" algn="just">
              <a:buNone/>
            </a:pPr>
            <a:r>
              <a:rPr lang="fr-BE" sz="2200" i="1" dirty="0">
                <a:solidFill>
                  <a:schemeClr val="accent1">
                    <a:lumMod val="75000"/>
                  </a:schemeClr>
                </a:solidFill>
              </a:rPr>
              <a:t>5. Parent prestant</a:t>
            </a:r>
          </a:p>
          <a:p>
            <a:pPr marL="0" indent="0" algn="just">
              <a:buNone/>
            </a:pPr>
            <a:r>
              <a:rPr lang="fr-BE" sz="2000" dirty="0" smtClean="0"/>
              <a:t>L’un des parents </a:t>
            </a:r>
            <a:r>
              <a:rPr lang="fr-BE" sz="2000" dirty="0"/>
              <a:t>travaille dans </a:t>
            </a:r>
            <a:r>
              <a:rPr lang="fr-BE" sz="2000" dirty="0" smtClean="0"/>
              <a:t>l’école </a:t>
            </a:r>
            <a:r>
              <a:rPr lang="fr-BE" sz="2000" dirty="0"/>
              <a:t>secondaire (tout type de </a:t>
            </a:r>
            <a:r>
              <a:rPr lang="fr-BE" sz="2000" dirty="0" smtClean="0"/>
              <a:t>personnel) et est rémunéré</a:t>
            </a:r>
            <a:r>
              <a:rPr lang="fr-BE" sz="2000" dirty="0"/>
              <a:t>, dans le cadre d’un statut ou d’un contrat de travail</a:t>
            </a:r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9846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</a:t>
            </a:r>
            <a:r>
              <a:rPr lang="fr-FR" altLang="fr-FR" sz="2400" b="1" dirty="0" smtClean="0">
                <a:solidFill>
                  <a:srgbClr val="001D77"/>
                </a:solidFill>
              </a:rPr>
              <a:t>Le calcul de l’indice composite</a:t>
            </a:r>
            <a:endParaRPr lang="fr-BE" sz="2400" b="1" dirty="0"/>
          </a:p>
        </p:txBody>
      </p:sp>
      <p:pic>
        <p:nvPicPr>
          <p:cNvPr id="4" name="Image 5" descr="filet.jpg"/>
          <p:cNvPicPr preferRelativeResize="0">
            <a:picLocks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/>
            <a:endParaRPr lang="fr-BE" sz="2400" dirty="0"/>
          </a:p>
          <a:p>
            <a:pPr eaLnBrk="1" hangingPunct="1">
              <a:buFont typeface="Calibri" panose="020F0502020204030204" pitchFamily="34" charset="0"/>
              <a:buChar char="‐"/>
            </a:pPr>
            <a:r>
              <a:rPr lang="fr-BE" sz="2400" dirty="0" smtClean="0"/>
              <a:t>Calculé pour tous les élèves</a:t>
            </a:r>
          </a:p>
          <a:p>
            <a:pPr eaLnBrk="1" hangingPunct="1">
              <a:buFont typeface="Calibri" panose="020F0502020204030204" pitchFamily="34" charset="0"/>
              <a:buChar char="‐"/>
            </a:pPr>
            <a:endParaRPr lang="fr-BE" sz="2400" dirty="0" smtClean="0"/>
          </a:p>
          <a:p>
            <a:pPr eaLnBrk="1" hangingPunct="1">
              <a:buFont typeface="Calibri" panose="020F0502020204030204" pitchFamily="34" charset="0"/>
              <a:buChar char="‐"/>
            </a:pPr>
            <a:r>
              <a:rPr lang="fr-BE" sz="2400" dirty="0" smtClean="0"/>
              <a:t>= résultat de la multiplication de </a:t>
            </a:r>
            <a:r>
              <a:rPr lang="fr-BE" sz="2400" dirty="0">
                <a:solidFill>
                  <a:schemeClr val="tx2"/>
                </a:solidFill>
              </a:rPr>
              <a:t>7 coefficients </a:t>
            </a:r>
            <a:r>
              <a:rPr lang="fr-BE" sz="2400" dirty="0" smtClean="0"/>
              <a:t>correspondant à 7 critères différents</a:t>
            </a:r>
          </a:p>
          <a:p>
            <a:pPr eaLnBrk="1" hangingPunct="1">
              <a:buFont typeface="Calibri" panose="020F0502020204030204" pitchFamily="34" charset="0"/>
              <a:buChar char="‐"/>
            </a:pPr>
            <a:endParaRPr lang="fr-BE" sz="2400" dirty="0" smtClean="0"/>
          </a:p>
          <a:p>
            <a:pPr eaLnBrk="1" hangingPunct="1">
              <a:buFont typeface="Calibri" panose="020F0502020204030204" pitchFamily="34" charset="0"/>
              <a:buChar char="‐"/>
            </a:pPr>
            <a:r>
              <a:rPr lang="fr-BE" sz="2400" dirty="0" smtClean="0"/>
              <a:t>Classement par ordre décroissant d</a:t>
            </a:r>
            <a:r>
              <a:rPr lang="fr-BE" altLang="fr-FR" sz="2400" dirty="0" smtClean="0"/>
              <a:t>’</a:t>
            </a:r>
            <a:r>
              <a:rPr lang="fr-BE" sz="2400" dirty="0" smtClean="0"/>
              <a:t>indice composite</a:t>
            </a:r>
            <a:endParaRPr lang="fr-FR" sz="2400" dirty="0" smtClean="0"/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1205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</a:t>
            </a:r>
            <a:r>
              <a:rPr lang="fr-FR" altLang="fr-FR" sz="2400" b="1" dirty="0">
                <a:solidFill>
                  <a:srgbClr val="001D77"/>
                </a:solidFill>
              </a:rPr>
              <a:t>L</a:t>
            </a:r>
            <a:r>
              <a:rPr lang="fr-FR" altLang="fr-FR" sz="2400" b="1" dirty="0" smtClean="0">
                <a:solidFill>
                  <a:srgbClr val="001D77"/>
                </a:solidFill>
              </a:rPr>
              <a:t>es 7 coefficients de l’indice composite</a:t>
            </a:r>
            <a:endParaRPr lang="fr-BE" sz="2400" b="1" dirty="0"/>
          </a:p>
        </p:txBody>
      </p:sp>
      <p:pic>
        <p:nvPicPr>
          <p:cNvPr id="4" name="Image 5" descr="filet.jpg"/>
          <p:cNvPicPr preferRelativeResize="0"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marL="0" indent="0" eaLnBrk="1" hangingPunct="1">
              <a:buClr>
                <a:schemeClr val="tx1"/>
              </a:buClr>
              <a:buNone/>
            </a:pPr>
            <a:r>
              <a:rPr lang="fr-BE" sz="2400" dirty="0">
                <a:solidFill>
                  <a:srgbClr val="008000"/>
                </a:solidFill>
              </a:rPr>
              <a:t>Coefficient 1 </a:t>
            </a:r>
            <a:r>
              <a:rPr lang="fr-BE" sz="2400" dirty="0"/>
              <a:t>: la préférence</a:t>
            </a:r>
          </a:p>
          <a:p>
            <a:pPr marL="0" indent="0" eaLnBrk="1" hangingPunct="1">
              <a:buNone/>
            </a:pPr>
            <a:endParaRPr lang="fr-BE" dirty="0"/>
          </a:p>
        </p:txBody>
      </p:sp>
      <p:pic>
        <p:nvPicPr>
          <p:cNvPr id="6" name="Picture 3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57200" y="2027322"/>
            <a:ext cx="7872504" cy="1201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177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</a:t>
            </a:r>
            <a:r>
              <a:rPr lang="fr-FR" altLang="fr-FR" sz="2400" b="1" dirty="0">
                <a:solidFill>
                  <a:srgbClr val="001D77"/>
                </a:solidFill>
              </a:rPr>
              <a:t>L</a:t>
            </a:r>
            <a:r>
              <a:rPr lang="fr-FR" altLang="fr-FR" sz="2400" b="1" dirty="0" smtClean="0">
                <a:solidFill>
                  <a:srgbClr val="001D77"/>
                </a:solidFill>
              </a:rPr>
              <a:t>es 7 coefficients de l’indice composite</a:t>
            </a:r>
            <a:endParaRPr lang="fr-BE" sz="2400" b="1" dirty="0"/>
          </a:p>
        </p:txBody>
      </p:sp>
      <p:pic>
        <p:nvPicPr>
          <p:cNvPr id="4" name="Image 5" descr="filet.jpg"/>
          <p:cNvPicPr preferRelativeResize="0"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00200"/>
            <a:ext cx="8158899" cy="4525963"/>
          </a:xfrm>
        </p:spPr>
        <p:txBody>
          <a:bodyPr/>
          <a:lstStyle/>
          <a:p>
            <a:pPr marL="0" indent="0">
              <a:buNone/>
            </a:pPr>
            <a:r>
              <a:rPr lang="fr-BE" sz="2400" dirty="0">
                <a:solidFill>
                  <a:srgbClr val="008000"/>
                </a:solidFill>
              </a:rPr>
              <a:t>Coefficient 2 </a:t>
            </a:r>
            <a:r>
              <a:rPr lang="fr-BE" sz="2400" dirty="0"/>
              <a:t>: la distance entre le domicile et l’école primaire </a:t>
            </a:r>
          </a:p>
          <a:p>
            <a:endParaRPr lang="fr-BE" sz="2400" dirty="0"/>
          </a:p>
          <a:p>
            <a:pPr marL="0" indent="0">
              <a:buNone/>
            </a:pPr>
            <a:endParaRPr lang="fr-BE" sz="2400" dirty="0"/>
          </a:p>
          <a:p>
            <a:pPr marL="0" indent="0">
              <a:buNone/>
            </a:pPr>
            <a:endParaRPr lang="fr-BE" sz="2400" dirty="0" smtClean="0"/>
          </a:p>
          <a:p>
            <a:pPr marL="0" indent="0">
              <a:buNone/>
            </a:pPr>
            <a:endParaRPr lang="fr-BE" sz="2400" dirty="0"/>
          </a:p>
          <a:p>
            <a:pPr marL="1790700" indent="-1790700">
              <a:buNone/>
            </a:pPr>
            <a:r>
              <a:rPr lang="fr-BE" sz="2400" dirty="0">
                <a:solidFill>
                  <a:srgbClr val="008000"/>
                </a:solidFill>
              </a:rPr>
              <a:t>Coefficient 3 </a:t>
            </a:r>
            <a:r>
              <a:rPr lang="fr-BE" sz="2400" dirty="0"/>
              <a:t>: la distance entre le domicile et </a:t>
            </a:r>
            <a:r>
              <a:rPr lang="fr-BE" sz="2400" dirty="0" smtClean="0"/>
              <a:t>l’école </a:t>
            </a:r>
            <a:r>
              <a:rPr lang="fr-BE" sz="2400" dirty="0"/>
              <a:t>secondaire </a:t>
            </a:r>
            <a:endParaRPr lang="fr-BE" sz="2400" dirty="0" smtClean="0"/>
          </a:p>
          <a:p>
            <a:pPr marL="0" indent="0">
              <a:buNone/>
            </a:pPr>
            <a:endParaRPr lang="fr-BE" sz="2400" dirty="0"/>
          </a:p>
          <a:p>
            <a:pPr eaLnBrk="1" hangingPunct="1"/>
            <a:endParaRPr lang="fr-BE" dirty="0"/>
          </a:p>
          <a:p>
            <a:pPr marL="0" indent="0">
              <a:buNone/>
            </a:pPr>
            <a:endParaRPr lang="fr-BE" dirty="0"/>
          </a:p>
        </p:txBody>
      </p:sp>
      <p:pic>
        <p:nvPicPr>
          <p:cNvPr id="6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005037" y="2026258"/>
            <a:ext cx="6915594" cy="115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0"/>
          <a:srcRect/>
          <a:stretch>
            <a:fillRect/>
          </a:stretch>
        </p:blipFill>
        <p:spPr bwMode="auto">
          <a:xfrm>
            <a:off x="977727" y="4273216"/>
            <a:ext cx="6942904" cy="1368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037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</a:t>
            </a:r>
            <a:r>
              <a:rPr lang="fr-FR" altLang="fr-FR" sz="2400" b="1" dirty="0">
                <a:solidFill>
                  <a:srgbClr val="001D77"/>
                </a:solidFill>
              </a:rPr>
              <a:t>L</a:t>
            </a:r>
            <a:r>
              <a:rPr lang="fr-FR" altLang="fr-FR" sz="2400" b="1" dirty="0" smtClean="0">
                <a:solidFill>
                  <a:srgbClr val="001D77"/>
                </a:solidFill>
              </a:rPr>
              <a:t>es 7 coefficients de l’indice composite</a:t>
            </a:r>
            <a:endParaRPr lang="fr-BE" sz="2400" b="1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54524" y="1600200"/>
            <a:ext cx="8653806" cy="4525963"/>
          </a:xfrm>
        </p:spPr>
        <p:txBody>
          <a:bodyPr/>
          <a:lstStyle/>
          <a:p>
            <a:pPr marL="1790700" indent="-1790700">
              <a:buNone/>
            </a:pPr>
            <a:r>
              <a:rPr lang="fr-BE" sz="2400" dirty="0">
                <a:solidFill>
                  <a:srgbClr val="008000"/>
                </a:solidFill>
              </a:rPr>
              <a:t>Coefficient 4 </a:t>
            </a:r>
            <a:r>
              <a:rPr lang="fr-BE" sz="2400" dirty="0" smtClean="0"/>
              <a:t>: la distance entre l’école primaire et l’école secondaire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</p:txBody>
      </p:sp>
      <p:pic>
        <p:nvPicPr>
          <p:cNvPr id="4" name="Image 5" descr="filet.jpg"/>
          <p:cNvPicPr preferRelativeResize="0">
            <a:picLocks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1313873" y="2663527"/>
            <a:ext cx="6513077" cy="2961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716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</a:t>
            </a:r>
            <a:r>
              <a:rPr lang="fr-FR" altLang="fr-FR" sz="2400" b="1" dirty="0">
                <a:solidFill>
                  <a:srgbClr val="001D77"/>
                </a:solidFill>
              </a:rPr>
              <a:t>L</a:t>
            </a:r>
            <a:r>
              <a:rPr lang="fr-FR" altLang="fr-FR" sz="2400" b="1" dirty="0" smtClean="0">
                <a:solidFill>
                  <a:srgbClr val="001D77"/>
                </a:solidFill>
              </a:rPr>
              <a:t>es 7 coefficients de l’indice composite</a:t>
            </a:r>
            <a:endParaRPr lang="fr-BE" sz="2400" b="1" dirty="0"/>
          </a:p>
        </p:txBody>
      </p:sp>
      <p:pic>
        <p:nvPicPr>
          <p:cNvPr id="4" name="Image 5" descr="filet.jpg"/>
          <p:cNvPicPr preferRelativeResize="0">
            <a:picLocks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226243" y="1600200"/>
            <a:ext cx="8710367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BE" sz="2200" dirty="0" smtClean="0">
                <a:solidFill>
                  <a:srgbClr val="008000"/>
                </a:solidFill>
              </a:rPr>
              <a:t>Coefficient </a:t>
            </a:r>
            <a:r>
              <a:rPr lang="fr-BE" sz="2200" dirty="0">
                <a:solidFill>
                  <a:srgbClr val="008000"/>
                </a:solidFill>
              </a:rPr>
              <a:t>5</a:t>
            </a:r>
            <a:r>
              <a:rPr lang="fr-BE" sz="2200" dirty="0"/>
              <a:t> : l’immersion </a:t>
            </a:r>
          </a:p>
          <a:p>
            <a:pPr eaLnBrk="1" hangingPunct="1">
              <a:buFont typeface="Wingdings" pitchFamily="2" charset="2"/>
              <a:buNone/>
            </a:pPr>
            <a:r>
              <a:rPr lang="fr-BE" sz="2200" dirty="0">
                <a:sym typeface="Wingdings" pitchFamily="2" charset="2"/>
              </a:rPr>
              <a:t>  </a:t>
            </a:r>
            <a:r>
              <a:rPr lang="fr-BE" sz="2200" dirty="0" smtClean="0">
                <a:sym typeface="Wingdings" pitchFamily="2" charset="2"/>
              </a:rPr>
              <a:t>	</a:t>
            </a:r>
            <a:r>
              <a:rPr lang="fr-BE" sz="22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→</a:t>
            </a:r>
            <a:r>
              <a:rPr lang="fr-BE" sz="2200" dirty="0" smtClean="0"/>
              <a:t> </a:t>
            </a:r>
            <a:r>
              <a:rPr lang="fr-BE" sz="2200" dirty="0"/>
              <a:t>1 ou </a:t>
            </a:r>
            <a:r>
              <a:rPr lang="fr-BE" sz="2200" dirty="0" smtClean="0"/>
              <a:t>1,18 </a:t>
            </a:r>
          </a:p>
          <a:p>
            <a:pPr eaLnBrk="1" hangingPunct="1">
              <a:buFont typeface="Wingdings" pitchFamily="2" charset="2"/>
              <a:buNone/>
            </a:pPr>
            <a:r>
              <a:rPr lang="fr-BE" sz="2200" dirty="0" smtClean="0"/>
              <a:t>	</a:t>
            </a:r>
            <a:r>
              <a:rPr lang="fr-BE" sz="2200" b="1" dirty="0" smtClean="0"/>
              <a:t>Condition</a:t>
            </a:r>
            <a:r>
              <a:rPr lang="fr-BE" sz="2200" dirty="0" smtClean="0"/>
              <a:t>: l’élève suit un enseignement en immersion depuis la 3</a:t>
            </a:r>
            <a:r>
              <a:rPr lang="fr-BE" sz="2200" baseline="30000" dirty="0" smtClean="0"/>
              <a:t>ème</a:t>
            </a:r>
            <a:r>
              <a:rPr lang="fr-BE" sz="2200" dirty="0" smtClean="0"/>
              <a:t> primaire au moins et souhaite poursuivre dans la même langue</a:t>
            </a:r>
          </a:p>
          <a:p>
            <a:pPr eaLnBrk="1" hangingPunct="1">
              <a:buFont typeface="Wingdings" pitchFamily="2" charset="2"/>
              <a:buNone/>
            </a:pPr>
            <a:endParaRPr lang="fr-BE" sz="3600" dirty="0"/>
          </a:p>
          <a:p>
            <a:pPr marL="0" indent="0" eaLnBrk="1" hangingPunct="1">
              <a:buNone/>
            </a:pPr>
            <a:r>
              <a:rPr lang="fr-BE" sz="2200" dirty="0">
                <a:solidFill>
                  <a:srgbClr val="008000"/>
                </a:solidFill>
              </a:rPr>
              <a:t>Coefficient 6 </a:t>
            </a:r>
            <a:r>
              <a:rPr lang="fr-BE" sz="2200" dirty="0"/>
              <a:t>: l’offre scolaire dans la commune de l’école primaire d’origine </a:t>
            </a:r>
          </a:p>
          <a:p>
            <a:pPr eaLnBrk="1" hangingPunct="1">
              <a:buFont typeface="Wingdings" pitchFamily="2" charset="2"/>
              <a:buNone/>
            </a:pPr>
            <a:r>
              <a:rPr lang="fr-BE" sz="2200" dirty="0"/>
              <a:t>   </a:t>
            </a:r>
            <a:r>
              <a:rPr lang="fr-BE" sz="2200" dirty="0" smtClean="0"/>
              <a:t>	</a:t>
            </a:r>
            <a:r>
              <a:rPr lang="fr-BE" sz="2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→</a:t>
            </a:r>
            <a:r>
              <a:rPr lang="fr-BE" sz="2200" dirty="0" smtClean="0">
                <a:sym typeface="Wingdings" pitchFamily="2" charset="2"/>
              </a:rPr>
              <a:t> </a:t>
            </a:r>
            <a:r>
              <a:rPr lang="fr-BE" sz="2200" dirty="0"/>
              <a:t>1 ou </a:t>
            </a:r>
            <a:r>
              <a:rPr lang="fr-BE" sz="2200" dirty="0" smtClean="0"/>
              <a:t>1,51</a:t>
            </a:r>
          </a:p>
          <a:p>
            <a:pPr eaLnBrk="1" hangingPunct="1">
              <a:buFont typeface="Wingdings" pitchFamily="2" charset="2"/>
              <a:buNone/>
            </a:pPr>
            <a:endParaRPr lang="fr-BE" sz="1050" dirty="0" smtClean="0"/>
          </a:p>
          <a:p>
            <a:pPr eaLnBrk="1" hangingPunct="1">
              <a:buFont typeface="Wingdings" pitchFamily="2" charset="2"/>
              <a:buNone/>
            </a:pPr>
            <a:r>
              <a:rPr lang="fr-BE" sz="2200" dirty="0"/>
              <a:t>	</a:t>
            </a:r>
            <a:r>
              <a:rPr lang="fr-BE" sz="2000" b="1" dirty="0">
                <a:solidFill>
                  <a:schemeClr val="tx2"/>
                </a:solidFill>
              </a:rPr>
              <a:t>Condition</a:t>
            </a:r>
            <a:r>
              <a:rPr lang="fr-BE" sz="2200" dirty="0" smtClean="0"/>
              <a:t>: il n’y a pas sur le territoire de la commune de l’école primaire de l’élève au moins une école confessionnelle et une école non confessionnelle</a:t>
            </a:r>
            <a:endParaRPr lang="fr-BE" sz="2200" dirty="0"/>
          </a:p>
          <a:p>
            <a:pPr marL="0" indent="0">
              <a:buNone/>
            </a:pPr>
            <a:endParaRPr lang="fr-BE" sz="2400" dirty="0" smtClean="0"/>
          </a:p>
          <a:p>
            <a:pPr eaLnBrk="1" hangingPunct="1"/>
            <a:endParaRPr lang="fr-BE" dirty="0"/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3134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</a:t>
            </a:r>
            <a:r>
              <a:rPr lang="fr-FR" altLang="fr-FR" sz="2400" dirty="0">
                <a:solidFill>
                  <a:srgbClr val="001D77"/>
                </a:solidFill>
              </a:rPr>
              <a:t>L</a:t>
            </a:r>
            <a:r>
              <a:rPr lang="fr-FR" altLang="fr-FR" sz="2400" dirty="0" smtClean="0">
                <a:solidFill>
                  <a:srgbClr val="001D77"/>
                </a:solidFill>
              </a:rPr>
              <a:t>es 7 coefficients de l’indice composite</a:t>
            </a:r>
            <a:endParaRPr lang="fr-BE" sz="2400" dirty="0"/>
          </a:p>
        </p:txBody>
      </p:sp>
      <p:pic>
        <p:nvPicPr>
          <p:cNvPr id="4" name="Image 5" descr="filet.jpg"/>
          <p:cNvPicPr preferRelativeResize="0">
            <a:picLocks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fr-BE" sz="2400" dirty="0"/>
          </a:p>
          <a:p>
            <a:pPr marL="0" indent="0" eaLnBrk="1" hangingPunct="1">
              <a:buNone/>
            </a:pPr>
            <a:r>
              <a:rPr lang="fr-BE" sz="2400" dirty="0">
                <a:solidFill>
                  <a:srgbClr val="008000"/>
                </a:solidFill>
              </a:rPr>
              <a:t>Coefficient 7</a:t>
            </a:r>
            <a:r>
              <a:rPr lang="fr-BE" sz="2400" dirty="0"/>
              <a:t> : les partenariats pédagogiques         </a:t>
            </a:r>
            <a:endParaRPr lang="fr-BE" sz="2400" dirty="0" smtClean="0"/>
          </a:p>
          <a:p>
            <a:pPr marL="0" indent="0" eaLnBrk="1" hangingPunct="1">
              <a:buNone/>
            </a:pPr>
            <a:r>
              <a:rPr lang="fr-BE" sz="2400" dirty="0">
                <a:sym typeface="Wingdings" pitchFamily="2" charset="2"/>
              </a:rPr>
              <a:t>	</a:t>
            </a:r>
            <a:r>
              <a:rPr lang="fr-BE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→ </a:t>
            </a:r>
            <a:r>
              <a:rPr lang="fr-BE" sz="2400" dirty="0" smtClean="0">
                <a:sym typeface="Wingdings" pitchFamily="2" charset="2"/>
              </a:rPr>
              <a:t>1 </a:t>
            </a:r>
            <a:r>
              <a:rPr lang="fr-BE" sz="2400" dirty="0">
                <a:sym typeface="Wingdings" pitchFamily="2" charset="2"/>
              </a:rPr>
              <a:t>ou </a:t>
            </a:r>
            <a:r>
              <a:rPr lang="fr-BE" sz="2400" dirty="0" smtClean="0">
                <a:sym typeface="Wingdings" pitchFamily="2" charset="2"/>
              </a:rPr>
              <a:t>1,51</a:t>
            </a:r>
            <a:endParaRPr lang="fr-BE" sz="2400" dirty="0" smtClean="0"/>
          </a:p>
          <a:p>
            <a:pPr marL="0" indent="0">
              <a:buNone/>
            </a:pPr>
            <a:endParaRPr lang="fr-BE" sz="2400" dirty="0" smtClean="0"/>
          </a:p>
          <a:p>
            <a:pPr marL="0" indent="0">
              <a:buNone/>
            </a:pPr>
            <a:r>
              <a:rPr lang="fr-BE" sz="2000" i="1" dirty="0" smtClean="0">
                <a:solidFill>
                  <a:schemeClr val="accent1">
                    <a:lumMod val="75000"/>
                  </a:schemeClr>
                </a:solidFill>
              </a:rPr>
              <a:t>Remarque</a:t>
            </a:r>
            <a:r>
              <a:rPr lang="fr-BE" sz="22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BE" sz="2000" dirty="0" smtClean="0"/>
              <a:t>: on ne peut pas cumuler les 1,51 des coefficients 6 et 7 </a:t>
            </a:r>
          </a:p>
        </p:txBody>
      </p:sp>
    </p:spTree>
    <p:extLst>
      <p:ext uri="{BB962C8B-B14F-4D97-AF65-F5344CB8AC3E}">
        <p14:creationId xmlns:p14="http://schemas.microsoft.com/office/powerpoint/2010/main" val="311452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contenu 2"/>
          <p:cNvSpPr>
            <a:spLocks noGrp="1"/>
          </p:cNvSpPr>
          <p:nvPr>
            <p:ph idx="1"/>
          </p:nvPr>
        </p:nvSpPr>
        <p:spPr>
          <a:xfrm>
            <a:off x="469900" y="1031875"/>
            <a:ext cx="8229600" cy="5414963"/>
          </a:xfrm>
        </p:spPr>
        <p:txBody>
          <a:bodyPr/>
          <a:lstStyle/>
          <a:p>
            <a:pPr marL="0" indent="0" algn="just">
              <a:buNone/>
            </a:pPr>
            <a:endParaRPr lang="fr-FR" sz="18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2400" dirty="0" smtClean="0"/>
              <a:t>Vote d’un nouveau décret ce mercredi 12 janvier 2022</a:t>
            </a:r>
          </a:p>
          <a:p>
            <a:pPr marL="0" indent="0" algn="just">
              <a:buNone/>
            </a:pPr>
            <a:endParaRPr lang="fr-FR" sz="24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2000" dirty="0" smtClean="0"/>
              <a:t>La procédure d’inscription reste identique </a:t>
            </a:r>
            <a:r>
              <a:rPr lang="fr-FR" sz="1600" dirty="0" smtClean="0"/>
              <a:t>(FUI et centralisation des demandes d’inscription, périodes d’inscription et classements pour départager les places)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fr-FR" sz="20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2000" dirty="0" smtClean="0"/>
              <a:t>L’ensemble du nouveau décret sera d’application à partir de novembre 2022</a:t>
            </a:r>
          </a:p>
          <a:p>
            <a:pPr marL="0" indent="0" algn="just">
              <a:buNone/>
            </a:pPr>
            <a:endParaRPr lang="fr-FR" sz="20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fr-FR" sz="2000" dirty="0" smtClean="0"/>
              <a:t>Deux nouvelles dispositions d’application dès cette année: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fr-FR" sz="2000" dirty="0" smtClean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800" dirty="0" smtClean="0"/>
              <a:t>Les écoles présumées incomplètes</a:t>
            </a:r>
          </a:p>
          <a:p>
            <a:pPr marL="457200" lvl="1" indent="0" algn="just">
              <a:buNone/>
            </a:pPr>
            <a:endParaRPr lang="fr-FR" sz="1800" dirty="0" smtClean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fr-FR" sz="1800" dirty="0" smtClean="0"/>
              <a:t>Participation possible des élèves de 1</a:t>
            </a:r>
            <a:r>
              <a:rPr lang="fr-FR" sz="1800" baseline="30000" dirty="0" smtClean="0"/>
              <a:t>re</a:t>
            </a:r>
            <a:r>
              <a:rPr lang="fr-FR" sz="1800" dirty="0" smtClean="0"/>
              <a:t> année différenciée à la période d’inscription</a:t>
            </a:r>
          </a:p>
          <a:p>
            <a:pPr lvl="1" algn="just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0" indent="0" algn="just">
              <a:buNone/>
            </a:pPr>
            <a:endParaRPr lang="fr-FR" sz="1200" dirty="0" smtClean="0"/>
          </a:p>
          <a:p>
            <a:pPr marL="0" indent="0" algn="just">
              <a:buNone/>
            </a:pPr>
            <a:endParaRPr lang="fr-FR" sz="2400" dirty="0"/>
          </a:p>
          <a:p>
            <a:pPr marL="0" indent="0" algn="just">
              <a:buNone/>
            </a:pPr>
            <a:endParaRPr lang="fr-FR" sz="2400" dirty="0"/>
          </a:p>
          <a:p>
            <a:pPr marL="0" indent="0" algn="just">
              <a:buNone/>
            </a:pPr>
            <a:endParaRPr lang="fr-FR" sz="2400" dirty="0"/>
          </a:p>
          <a:p>
            <a:pPr marL="0" indent="0" algn="just">
              <a:buNone/>
            </a:pPr>
            <a:endParaRPr lang="fr-FR" sz="2200" dirty="0"/>
          </a:p>
          <a:p>
            <a:pPr marL="0" indent="0" algn="just">
              <a:buNone/>
            </a:pPr>
            <a:endParaRPr lang="fr-FR" sz="2400" dirty="0"/>
          </a:p>
        </p:txBody>
      </p:sp>
      <p:pic>
        <p:nvPicPr>
          <p:cNvPr id="6147" name="Image 5" descr="filet.jpg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ZoneTexte 3"/>
          <p:cNvSpPr txBox="1">
            <a:spLocks noChangeArrowheads="1"/>
          </p:cNvSpPr>
          <p:nvPr/>
        </p:nvSpPr>
        <p:spPr bwMode="auto">
          <a:xfrm>
            <a:off x="400231" y="479425"/>
            <a:ext cx="8216900" cy="461665"/>
          </a:xfrm>
          <a:prstGeom prst="rect">
            <a:avLst/>
          </a:prstGeom>
          <a:noFill/>
          <a:ln w="19050">
            <a:solidFill>
              <a:srgbClr val="F4AA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625475" indent="-625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</a:t>
            </a:r>
            <a:r>
              <a:rPr lang="fr-FR" altLang="fr-FR" sz="2400" b="1" dirty="0" smtClean="0">
                <a:solidFill>
                  <a:srgbClr val="001D77"/>
                </a:solidFill>
              </a:rPr>
              <a:t>Un</a:t>
            </a:r>
            <a:r>
              <a:rPr lang="fr-FR" altLang="fr-FR" sz="2400" dirty="0" smtClean="0">
                <a:solidFill>
                  <a:srgbClr val="001D77"/>
                </a:solidFill>
              </a:rPr>
              <a:t> </a:t>
            </a:r>
            <a:r>
              <a:rPr lang="fr-FR" altLang="fr-FR" sz="2400" b="1" dirty="0">
                <a:solidFill>
                  <a:srgbClr val="002060"/>
                </a:solidFill>
              </a:rPr>
              <a:t>n</a:t>
            </a:r>
            <a:r>
              <a:rPr lang="fr-FR" sz="2400" b="1" dirty="0" smtClean="0">
                <a:solidFill>
                  <a:srgbClr val="002060"/>
                </a:solidFill>
              </a:rPr>
              <a:t>ouveau décret « inscription »</a:t>
            </a:r>
            <a:endParaRPr lang="fr-FR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640944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altLang="fr-FR" sz="2400" dirty="0">
                <a:solidFill>
                  <a:srgbClr val="C9282D"/>
                </a:solidFill>
              </a:rPr>
              <a:t>•</a:t>
            </a:r>
            <a:r>
              <a:rPr lang="fr-FR" altLang="fr-FR" sz="2400" dirty="0">
                <a:solidFill>
                  <a:srgbClr val="F4AA00"/>
                </a:solidFill>
              </a:rPr>
              <a:t>•</a:t>
            </a:r>
            <a:r>
              <a:rPr lang="fr-FR" altLang="fr-FR" sz="2400" dirty="0">
                <a:solidFill>
                  <a:srgbClr val="001D77"/>
                </a:solidFill>
              </a:rPr>
              <a:t>• </a:t>
            </a:r>
            <a:r>
              <a:rPr lang="fr-FR" altLang="fr-FR" sz="2400" b="1" dirty="0">
                <a:solidFill>
                  <a:srgbClr val="001D77"/>
                </a:solidFill>
              </a:rPr>
              <a:t>Les 7 coefficients de l’indice composite</a:t>
            </a:r>
            <a:endParaRPr lang="fr-BE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BE" dirty="0" smtClean="0"/>
              <a:t>Pour calculer l’indice composite, </a:t>
            </a:r>
            <a:r>
              <a:rPr lang="fr-BE" dirty="0">
                <a:solidFill>
                  <a:srgbClr val="008000"/>
                </a:solidFill>
              </a:rPr>
              <a:t>on multiplie </a:t>
            </a:r>
            <a:r>
              <a:rPr lang="fr-BE" dirty="0" smtClean="0"/>
              <a:t>les </a:t>
            </a:r>
          </a:p>
          <a:p>
            <a:pPr marL="0" indent="0" algn="ctr">
              <a:buNone/>
            </a:pPr>
            <a:r>
              <a:rPr lang="fr-BE" dirty="0" smtClean="0"/>
              <a:t>7 coefficients entre eux</a:t>
            </a:r>
          </a:p>
          <a:p>
            <a:pPr marL="0" indent="0">
              <a:buNone/>
            </a:pPr>
            <a:endParaRPr lang="fr-BE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fr-BE" sz="2400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Exemple </a:t>
            </a:r>
            <a:r>
              <a:rPr lang="fr-BE" sz="2400" dirty="0" smtClean="0">
                <a:sym typeface="Wingdings" panose="05000000000000000000" pitchFamily="2" charset="2"/>
              </a:rPr>
              <a:t>: </a:t>
            </a:r>
            <a:r>
              <a:rPr lang="fr-BE" sz="2400" dirty="0">
                <a:sym typeface="Wingdings" panose="05000000000000000000" pitchFamily="2" charset="2"/>
              </a:rPr>
              <a:t>1,5 X 1,81 X 1,19 X 1,27 X 1 X 1 X 1 = 4,1031795</a:t>
            </a:r>
            <a:endParaRPr lang="fr-BE" sz="2400" dirty="0"/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495567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altLang="fr-FR" sz="2800" dirty="0" smtClean="0">
                <a:solidFill>
                  <a:srgbClr val="C9282D"/>
                </a:solidFill>
              </a:rPr>
              <a:t>•</a:t>
            </a:r>
            <a:r>
              <a:rPr lang="fr-FR" altLang="fr-FR" sz="2800" dirty="0" smtClean="0">
                <a:solidFill>
                  <a:srgbClr val="F4AA00"/>
                </a:solidFill>
              </a:rPr>
              <a:t>•</a:t>
            </a:r>
            <a:r>
              <a:rPr lang="fr-FR" altLang="fr-FR" sz="2800" dirty="0" smtClean="0">
                <a:solidFill>
                  <a:srgbClr val="001D77"/>
                </a:solidFill>
              </a:rPr>
              <a:t>• </a:t>
            </a:r>
            <a:r>
              <a:rPr lang="fr-FR" altLang="fr-FR" sz="2800" b="1" dirty="0" smtClean="0">
                <a:solidFill>
                  <a:srgbClr val="001D77"/>
                </a:solidFill>
              </a:rPr>
              <a:t>Comment calcule-t-on les coefficients 2 et 3?</a:t>
            </a:r>
            <a:endParaRPr lang="fr-BE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sz="2400" dirty="0">
                <a:solidFill>
                  <a:srgbClr val="008000"/>
                </a:solidFill>
              </a:rPr>
              <a:t>Coefficient 2 </a:t>
            </a:r>
            <a:r>
              <a:rPr lang="fr-BE" sz="2400" dirty="0" smtClean="0"/>
              <a:t>: combien d’écoles primaires </a:t>
            </a:r>
            <a:r>
              <a:rPr lang="fr-BE" sz="2400" dirty="0" smtClean="0">
                <a:solidFill>
                  <a:srgbClr val="FF0000"/>
                </a:solidFill>
              </a:rPr>
              <a:t>du même réseau </a:t>
            </a:r>
            <a:r>
              <a:rPr lang="fr-BE" sz="2400" dirty="0" smtClean="0"/>
              <a:t>sont-elles plus proches de mon domicile que celle que mon enfant fréquente actuellement ?</a:t>
            </a:r>
          </a:p>
          <a:p>
            <a:pPr marL="0" indent="0">
              <a:buNone/>
            </a:pPr>
            <a:endParaRPr lang="fr-BE" sz="2400" dirty="0"/>
          </a:p>
          <a:p>
            <a:pPr marL="0" indent="0">
              <a:buNone/>
            </a:pPr>
            <a:r>
              <a:rPr lang="fr-BE" sz="2400" dirty="0">
                <a:solidFill>
                  <a:srgbClr val="008000"/>
                </a:solidFill>
              </a:rPr>
              <a:t>Coefficient 3 </a:t>
            </a:r>
            <a:r>
              <a:rPr lang="fr-BE" sz="2400" dirty="0"/>
              <a:t>: combien </a:t>
            </a:r>
            <a:r>
              <a:rPr lang="fr-BE" sz="2400" dirty="0" smtClean="0"/>
              <a:t>d’écoles secondaires </a:t>
            </a:r>
            <a:r>
              <a:rPr lang="fr-BE" sz="2400" dirty="0" smtClean="0">
                <a:solidFill>
                  <a:srgbClr val="FF0000"/>
                </a:solidFill>
              </a:rPr>
              <a:t>du </a:t>
            </a:r>
            <a:r>
              <a:rPr lang="fr-BE" sz="2400" dirty="0">
                <a:solidFill>
                  <a:srgbClr val="FF0000"/>
                </a:solidFill>
              </a:rPr>
              <a:t>même réseau </a:t>
            </a:r>
            <a:r>
              <a:rPr lang="fr-BE" sz="2400" dirty="0" smtClean="0"/>
              <a:t>sont-ils </a:t>
            </a:r>
            <a:r>
              <a:rPr lang="fr-BE" sz="2400" dirty="0"/>
              <a:t>plus proches de mon domicile que </a:t>
            </a:r>
            <a:r>
              <a:rPr lang="fr-BE" sz="2400" dirty="0" smtClean="0"/>
              <a:t>celui dans lequel je souhaite inscrire mon enfant? </a:t>
            </a:r>
          </a:p>
          <a:p>
            <a:pPr marL="0" indent="0">
              <a:buNone/>
            </a:pPr>
            <a:endParaRPr lang="fr-BE" sz="2400" dirty="0"/>
          </a:p>
          <a:p>
            <a:pPr marL="0" indent="0">
              <a:buNone/>
            </a:pPr>
            <a:r>
              <a:rPr lang="fr-BE" sz="2400" i="1" dirty="0">
                <a:solidFill>
                  <a:schemeClr val="accent1">
                    <a:lumMod val="75000"/>
                  </a:schemeClr>
                </a:solidFill>
              </a:rPr>
              <a:t>Remarque</a:t>
            </a:r>
            <a:r>
              <a:rPr lang="fr-BE" sz="22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BE" sz="2400" dirty="0" smtClean="0"/>
              <a:t>: possibilité de changer de réseau et de désigner des écoles de réseaux différents</a:t>
            </a:r>
            <a:endParaRPr lang="fr-BE" sz="2400" dirty="0"/>
          </a:p>
          <a:p>
            <a:pPr marL="0" indent="0">
              <a:buNone/>
            </a:pPr>
            <a:endParaRPr lang="fr-BE" sz="2400" dirty="0" smtClean="0"/>
          </a:p>
          <a:p>
            <a:pPr marL="0" indent="0">
              <a:buNone/>
            </a:pPr>
            <a:endParaRPr lang="fr-BE" sz="2400" dirty="0" smtClean="0"/>
          </a:p>
        </p:txBody>
      </p:sp>
    </p:spTree>
    <p:extLst>
      <p:ext uri="{BB962C8B-B14F-4D97-AF65-F5344CB8AC3E}">
        <p14:creationId xmlns:p14="http://schemas.microsoft.com/office/powerpoint/2010/main" val="18162141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BE" dirty="0" smtClean="0"/>
              <a:t>Calcul de la proximité</a:t>
            </a:r>
            <a:endParaRPr lang="fr-BE" dirty="0"/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457700" y="3276600"/>
            <a:ext cx="228600" cy="3048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4457700" y="3276600"/>
            <a:ext cx="228600" cy="304800"/>
          </a:xfrm>
          <a:prstGeom prst="rect">
            <a:avLst/>
          </a:prstGeo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BE" dirty="0" smtClean="0"/>
              <a:t>Domicile :</a:t>
            </a:r>
          </a:p>
          <a:p>
            <a:r>
              <a:rPr lang="fr-BE" dirty="0" smtClean="0"/>
              <a:t>École primaire fréquentée ou école secondaire visée :</a:t>
            </a:r>
          </a:p>
          <a:p>
            <a:r>
              <a:rPr lang="fr-BE" dirty="0" smtClean="0"/>
              <a:t>Écoles primaires ou secondaire du même réseau plus proches : </a:t>
            </a:r>
            <a:endParaRPr lang="fr-BE" dirty="0"/>
          </a:p>
        </p:txBody>
      </p:sp>
      <p:pic>
        <p:nvPicPr>
          <p:cNvPr id="7" name="Espace réservé pour une image  6"/>
          <p:cNvPicPr>
            <a:picLocks noGrp="1" noChangeAspect="1"/>
          </p:cNvPicPr>
          <p:nvPr>
            <p:ph type="pic" idx="1"/>
            <p:custDataLst>
              <p:tags r:id="rId5"/>
            </p:custDataLst>
          </p:nvPr>
        </p:nvPicPr>
        <p:blipFill>
          <a:blip r:embed="rId12"/>
          <a:srcRect l="10764" r="10764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790353" y="5367338"/>
            <a:ext cx="228600" cy="3048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5822314" y="5593556"/>
            <a:ext cx="352425" cy="35242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6425027" y="5829300"/>
            <a:ext cx="28575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508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altLang="fr-FR" sz="2800" dirty="0" smtClean="0">
                <a:solidFill>
                  <a:srgbClr val="C9282D"/>
                </a:solidFill>
              </a:rPr>
              <a:t>•</a:t>
            </a:r>
            <a:r>
              <a:rPr lang="fr-FR" altLang="fr-FR" sz="2800" dirty="0" smtClean="0">
                <a:solidFill>
                  <a:srgbClr val="F4AA00"/>
                </a:solidFill>
              </a:rPr>
              <a:t>•</a:t>
            </a:r>
            <a:r>
              <a:rPr lang="fr-FR" altLang="fr-FR" sz="2800" dirty="0" smtClean="0">
                <a:solidFill>
                  <a:srgbClr val="001D77"/>
                </a:solidFill>
              </a:rPr>
              <a:t>• </a:t>
            </a:r>
            <a:r>
              <a:rPr lang="fr-FR" altLang="fr-FR" sz="2800" b="1" dirty="0" smtClean="0">
                <a:solidFill>
                  <a:srgbClr val="001D77"/>
                </a:solidFill>
              </a:rPr>
              <a:t>Qu’entend-on par domicile?</a:t>
            </a:r>
            <a:endParaRPr lang="fr-BE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fr-BE" sz="2400" dirty="0">
                <a:solidFill>
                  <a:srgbClr val="008000"/>
                </a:solidFill>
              </a:rPr>
              <a:t>Principe </a:t>
            </a:r>
            <a:r>
              <a:rPr lang="fr-BE" sz="2400" dirty="0" smtClean="0"/>
              <a:t>: il s’agit du domicile de l’enfant et des parents au moment de la période d’inscription.</a:t>
            </a:r>
          </a:p>
          <a:p>
            <a:pPr marL="0" indent="0" algn="just">
              <a:buNone/>
            </a:pPr>
            <a:endParaRPr lang="fr-BE" sz="2400" dirty="0" smtClean="0"/>
          </a:p>
          <a:p>
            <a:pPr marL="0" indent="0" algn="just">
              <a:buNone/>
            </a:pPr>
            <a:r>
              <a:rPr lang="fr-BE" sz="2400" dirty="0" smtClean="0"/>
              <a:t>Il est pré-imprimé sur le FUI.</a:t>
            </a:r>
          </a:p>
          <a:p>
            <a:pPr marL="0" indent="0" algn="just">
              <a:buNone/>
            </a:pPr>
            <a:endParaRPr lang="fr-BE" sz="2400" dirty="0" smtClean="0"/>
          </a:p>
          <a:p>
            <a:pPr marL="0" indent="0" algn="just">
              <a:buNone/>
            </a:pPr>
            <a:r>
              <a:rPr lang="fr-BE" sz="2400" dirty="0" smtClean="0"/>
              <a:t>S’il n’est plus d’actualité (déménagement</a:t>
            </a:r>
            <a:r>
              <a:rPr lang="fr-BE" sz="2400" dirty="0"/>
              <a:t>)</a:t>
            </a:r>
            <a:r>
              <a:rPr lang="fr-BE" sz="2400" dirty="0" smtClean="0"/>
              <a:t>, les </a:t>
            </a:r>
            <a:r>
              <a:rPr lang="fr-BE" sz="2400" dirty="0"/>
              <a:t>parents </a:t>
            </a:r>
            <a:r>
              <a:rPr lang="fr-BE" sz="2400" dirty="0" smtClean="0">
                <a:solidFill>
                  <a:srgbClr val="FF0000"/>
                </a:solidFill>
              </a:rPr>
              <a:t>doivent</a:t>
            </a:r>
            <a:r>
              <a:rPr lang="fr-BE" sz="2400" dirty="0" smtClean="0"/>
              <a:t> le </a:t>
            </a:r>
            <a:r>
              <a:rPr lang="fr-BE" sz="2400" dirty="0" smtClean="0">
                <a:solidFill>
                  <a:srgbClr val="FF0000"/>
                </a:solidFill>
              </a:rPr>
              <a:t>modifier</a:t>
            </a:r>
            <a:r>
              <a:rPr lang="fr-BE" sz="2400" dirty="0" smtClean="0"/>
              <a:t> et </a:t>
            </a:r>
            <a:r>
              <a:rPr lang="fr-BE" sz="2400" dirty="0" smtClean="0">
                <a:solidFill>
                  <a:srgbClr val="FF0000"/>
                </a:solidFill>
              </a:rPr>
              <a:t>prouver</a:t>
            </a:r>
            <a:r>
              <a:rPr lang="fr-BE" sz="2400" dirty="0" smtClean="0"/>
              <a:t> le changement d’adresse.</a:t>
            </a:r>
          </a:p>
          <a:p>
            <a:pPr marL="0" indent="0">
              <a:buNone/>
            </a:pPr>
            <a:endParaRPr lang="fr-BE" sz="2400" dirty="0"/>
          </a:p>
          <a:p>
            <a:pPr marL="0" indent="0">
              <a:buNone/>
            </a:pPr>
            <a:endParaRPr lang="fr-BE" sz="2400" dirty="0" smtClean="0"/>
          </a:p>
        </p:txBody>
      </p:sp>
      <p:pic>
        <p:nvPicPr>
          <p:cNvPr id="5" name="Image 4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6"/>
          <a:srcRect b="1675"/>
          <a:stretch/>
        </p:blipFill>
        <p:spPr>
          <a:xfrm>
            <a:off x="889812" y="4722106"/>
            <a:ext cx="7364376" cy="140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415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altLang="fr-FR" sz="2800" dirty="0" smtClean="0">
                <a:solidFill>
                  <a:srgbClr val="C9282D"/>
                </a:solidFill>
              </a:rPr>
              <a:t>•</a:t>
            </a:r>
            <a:r>
              <a:rPr lang="fr-FR" altLang="fr-FR" sz="2800" dirty="0" smtClean="0">
                <a:solidFill>
                  <a:srgbClr val="F4AA00"/>
                </a:solidFill>
              </a:rPr>
              <a:t>•</a:t>
            </a:r>
            <a:r>
              <a:rPr lang="fr-FR" altLang="fr-FR" sz="2800" dirty="0" smtClean="0">
                <a:solidFill>
                  <a:srgbClr val="001D77"/>
                </a:solidFill>
              </a:rPr>
              <a:t>• </a:t>
            </a:r>
            <a:r>
              <a:rPr lang="fr-FR" altLang="fr-FR" sz="2800" b="1" dirty="0" smtClean="0">
                <a:solidFill>
                  <a:srgbClr val="001D77"/>
                </a:solidFill>
              </a:rPr>
              <a:t>D’autres domiciles?</a:t>
            </a:r>
            <a:endParaRPr lang="fr-BE" sz="28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417638"/>
            <a:ext cx="8229600" cy="5086857"/>
          </a:xfrm>
        </p:spPr>
        <p:txBody>
          <a:bodyPr/>
          <a:lstStyle/>
          <a:p>
            <a:pPr marL="0" indent="0" algn="just">
              <a:buNone/>
            </a:pPr>
            <a:r>
              <a:rPr lang="fr-BE" sz="2400" dirty="0" smtClean="0"/>
              <a:t>	Dans certaines situations, il est </a:t>
            </a:r>
            <a:r>
              <a:rPr lang="fr-BE" sz="2400" dirty="0" smtClean="0">
                <a:solidFill>
                  <a:srgbClr val="FF0000"/>
                </a:solidFill>
              </a:rPr>
              <a:t>possible</a:t>
            </a:r>
            <a:r>
              <a:rPr lang="fr-BE" sz="2400" dirty="0" smtClean="0"/>
              <a:t> d’invoquer des domiciles alternatifs.</a:t>
            </a:r>
          </a:p>
          <a:p>
            <a:pPr marL="0" indent="0" algn="just">
              <a:buNone/>
            </a:pPr>
            <a:endParaRPr lang="fr-BE" sz="2400" dirty="0" smtClean="0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BE" sz="2400" b="1" dirty="0">
                <a:solidFill>
                  <a:schemeClr val="tx2"/>
                </a:solidFill>
              </a:rPr>
              <a:t>Deux questions </a:t>
            </a:r>
            <a:r>
              <a:rPr lang="fr-BE" sz="2400" b="1" dirty="0"/>
              <a:t>à se poser :</a:t>
            </a:r>
          </a:p>
          <a:p>
            <a:pPr marL="457200" indent="-457200" algn="just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fr-BE" sz="2400" dirty="0" smtClean="0"/>
              <a:t>Les </a:t>
            </a:r>
            <a:r>
              <a:rPr lang="fr-BE" sz="2400" dirty="0"/>
              <a:t>parents sont-ils domiciliés à deux adresses différentes</a:t>
            </a:r>
            <a:r>
              <a:rPr lang="fr-BE" sz="2400" dirty="0" smtClean="0"/>
              <a:t>?</a:t>
            </a:r>
            <a:endParaRPr lang="fr-BE" sz="2400" dirty="0"/>
          </a:p>
          <a:p>
            <a:pPr marL="457200" indent="-457200" algn="just" eaLnBrk="1" hangingPunct="1">
              <a:lnSpc>
                <a:spcPct val="80000"/>
              </a:lnSpc>
              <a:buFont typeface="+mj-lt"/>
              <a:buAutoNum type="arabicPeriod" startAt="2"/>
            </a:pPr>
            <a:r>
              <a:rPr lang="fr-BE" sz="2400" dirty="0" smtClean="0"/>
              <a:t>A </a:t>
            </a:r>
            <a:r>
              <a:rPr lang="fr-BE" sz="2400" dirty="0"/>
              <a:t>la date d’inscription dans l’enseignement primaire de l’école actuelle, l’enfant ou un des parents était-il domicilié à une adresse plus proche de cette école qu’actuellement?</a:t>
            </a:r>
          </a:p>
          <a:p>
            <a:pPr algn="just" eaLnBrk="1" hangingPunct="1">
              <a:lnSpc>
                <a:spcPct val="80000"/>
              </a:lnSpc>
            </a:pPr>
            <a:endParaRPr lang="fr-BE" sz="2400" dirty="0"/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fr-BE" sz="2400" b="1" dirty="0"/>
              <a:t>Si NON </a:t>
            </a:r>
            <a:r>
              <a:rPr lang="fr-BE" sz="2400" dirty="0"/>
              <a:t>aux 2 questions </a:t>
            </a:r>
            <a:r>
              <a:rPr lang="fr-B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fr-BE" sz="2400" dirty="0" smtClean="0">
                <a:sym typeface="Wingdings" pitchFamily="2" charset="2"/>
              </a:rPr>
              <a:t>domicile </a:t>
            </a:r>
            <a:r>
              <a:rPr lang="fr-BE" sz="2400" dirty="0">
                <a:sym typeface="Wingdings" pitchFamily="2" charset="2"/>
              </a:rPr>
              <a:t>pris en compte = domicile actuel = pas de choix de </a:t>
            </a:r>
            <a:r>
              <a:rPr lang="fr-BE" sz="2400" dirty="0" smtClean="0">
                <a:sym typeface="Wingdings" pitchFamily="2" charset="2"/>
              </a:rPr>
              <a:t>domicile</a:t>
            </a:r>
          </a:p>
          <a:p>
            <a:pPr marL="0" indent="0" algn="just" eaLnBrk="1" hangingPunct="1">
              <a:lnSpc>
                <a:spcPct val="80000"/>
              </a:lnSpc>
              <a:buNone/>
            </a:pPr>
            <a:endParaRPr lang="fr-BE" sz="2400" dirty="0" smtClean="0">
              <a:sym typeface="Wingdings" pitchFamily="2" charset="2"/>
            </a:endParaRPr>
          </a:p>
          <a:p>
            <a:pPr marL="0" indent="0" algn="just" eaLnBrk="1" hangingPunct="1">
              <a:lnSpc>
                <a:spcPct val="80000"/>
              </a:lnSpc>
              <a:buNone/>
            </a:pPr>
            <a:r>
              <a:rPr lang="fr-BE" sz="2400" b="1" dirty="0" smtClean="0">
                <a:solidFill>
                  <a:srgbClr val="FF0000"/>
                </a:solidFill>
              </a:rPr>
              <a:t>Si </a:t>
            </a:r>
            <a:r>
              <a:rPr lang="fr-BE" sz="2400" b="1" dirty="0">
                <a:solidFill>
                  <a:srgbClr val="FF0000"/>
                </a:solidFill>
              </a:rPr>
              <a:t>OUI </a:t>
            </a:r>
            <a:r>
              <a:rPr lang="fr-BE" sz="2400" dirty="0">
                <a:solidFill>
                  <a:srgbClr val="FF0000"/>
                </a:solidFill>
              </a:rPr>
              <a:t>à 1 ou 2 questions </a:t>
            </a:r>
            <a:r>
              <a:rPr lang="fr-BE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fr-BE" sz="24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BE" sz="2400" dirty="0">
                <a:solidFill>
                  <a:srgbClr val="FF0000"/>
                </a:solidFill>
                <a:sym typeface="Wingdings" pitchFamily="2" charset="2"/>
              </a:rPr>
              <a:t>choix possible et important</a:t>
            </a:r>
            <a:endParaRPr lang="fr-BE" sz="2400" dirty="0" smtClean="0"/>
          </a:p>
        </p:txBody>
      </p:sp>
      <p:pic>
        <p:nvPicPr>
          <p:cNvPr id="5" name="Picture 4" descr="ANd9GcQ2ali7iGBaDcX8BuzMgKc_XEhgH5TcK4EgRoCFF0mxyjWAHGDS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74157" y="1423987"/>
            <a:ext cx="381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696129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>
            <p:custDataLst>
              <p:tags r:id="rId1"/>
            </p:custDataLst>
          </p:nvPr>
        </p:nvSpPr>
        <p:spPr>
          <a:xfrm>
            <a:off x="615635" y="425514"/>
            <a:ext cx="8039477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buAutoNum type="arabicPeriod"/>
            </a:pPr>
            <a:r>
              <a:rPr lang="fr-BE" sz="2000" b="1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Les parents sont séparés</a:t>
            </a:r>
          </a:p>
          <a:p>
            <a:pPr lvl="0">
              <a:spcBef>
                <a:spcPct val="20000"/>
              </a:spcBef>
            </a:pPr>
            <a:endParaRPr lang="fr-BE" sz="2000" b="1" dirty="0">
              <a:solidFill>
                <a:schemeClr val="accent1">
                  <a:lumMod val="75000"/>
                </a:schemeClr>
              </a:solidFill>
              <a:latin typeface="Calibri"/>
            </a:endParaRPr>
          </a:p>
          <a:p>
            <a:pPr lvl="0" algn="just">
              <a:spcBef>
                <a:spcPct val="20000"/>
              </a:spcBef>
            </a:pPr>
            <a:r>
              <a:rPr lang="fr-BE" sz="2000" dirty="0" smtClean="0">
                <a:solidFill>
                  <a:prstClr val="black"/>
                </a:solidFill>
                <a:latin typeface="Calibri"/>
              </a:rPr>
              <a:t>Il est </a:t>
            </a:r>
            <a:r>
              <a:rPr lang="fr-BE" sz="2000" dirty="0" smtClean="0">
                <a:solidFill>
                  <a:srgbClr val="FF0000"/>
                </a:solidFill>
                <a:latin typeface="Calibri"/>
              </a:rPr>
              <a:t>possible</a:t>
            </a:r>
            <a:r>
              <a:rPr lang="fr-BE" sz="2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fr-BE" sz="2000" dirty="0">
                <a:solidFill>
                  <a:prstClr val="black"/>
                </a:solidFill>
                <a:latin typeface="Calibri"/>
              </a:rPr>
              <a:t>de faire valoir le domicile du parent chez qui l’enfant n’est pas domicilié </a:t>
            </a:r>
            <a:endParaRPr lang="fr-BE" sz="2000" dirty="0" smtClean="0">
              <a:solidFill>
                <a:prstClr val="black"/>
              </a:solidFill>
              <a:latin typeface="Calibri"/>
            </a:endParaRPr>
          </a:p>
          <a:p>
            <a:pPr lvl="0" algn="just">
              <a:spcBef>
                <a:spcPct val="20000"/>
              </a:spcBef>
            </a:pPr>
            <a:r>
              <a:rPr lang="fr-BE" sz="2000" dirty="0">
                <a:cs typeface="Arial" panose="020B0604020202020204" pitchFamily="34" charset="0"/>
                <a:sym typeface="Wingdings" panose="05000000000000000000" pitchFamily="2" charset="2"/>
              </a:rPr>
              <a:t>→</a:t>
            </a:r>
            <a:r>
              <a:rPr lang="fr-BE" sz="200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 </a:t>
            </a:r>
            <a:r>
              <a:rPr lang="fr-BE" sz="200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cette adresse est alors </a:t>
            </a:r>
            <a:r>
              <a:rPr lang="fr-BE" sz="2000" dirty="0">
                <a:solidFill>
                  <a:srgbClr val="008000"/>
                </a:solidFill>
                <a:latin typeface="+mn-lt"/>
                <a:sym typeface="Wingdings" panose="05000000000000000000" pitchFamily="2" charset="2"/>
              </a:rPr>
              <a:t>utilisée pour l’ensemble du calcul </a:t>
            </a:r>
            <a:r>
              <a:rPr lang="fr-BE" sz="200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de l’indice composite et la détermination de l’indice </a:t>
            </a:r>
            <a:r>
              <a:rPr lang="fr-BE" sz="200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socio-économique </a:t>
            </a:r>
            <a:r>
              <a:rPr lang="fr-BE" sz="2000" dirty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de quartier (ISE</a:t>
            </a:r>
            <a:r>
              <a:rPr lang="fr-BE" sz="2000" dirty="0" smtClean="0">
                <a:solidFill>
                  <a:prstClr val="black"/>
                </a:solidFill>
                <a:latin typeface="Calibri"/>
                <a:sym typeface="Wingdings" panose="05000000000000000000" pitchFamily="2" charset="2"/>
              </a:rPr>
              <a:t>)</a:t>
            </a:r>
          </a:p>
          <a:p>
            <a:pPr lvl="0" algn="just">
              <a:spcBef>
                <a:spcPct val="20000"/>
              </a:spcBef>
            </a:pPr>
            <a:endParaRPr lang="fr-BE" sz="2000" dirty="0">
              <a:solidFill>
                <a:prstClr val="black"/>
              </a:solidFill>
              <a:latin typeface="Calibri"/>
              <a:sym typeface="Wingdings" panose="05000000000000000000" pitchFamily="2" charset="2"/>
            </a:endParaRPr>
          </a:p>
          <a:p>
            <a:pPr lvl="0" algn="just">
              <a:spcBef>
                <a:spcPct val="20000"/>
              </a:spcBef>
            </a:pPr>
            <a:endParaRPr lang="fr-BE" sz="2000" dirty="0" smtClean="0">
              <a:solidFill>
                <a:prstClr val="black"/>
              </a:solidFill>
              <a:latin typeface="Calibri"/>
              <a:sym typeface="Wingdings" panose="05000000000000000000" pitchFamily="2" charset="2"/>
            </a:endParaRPr>
          </a:p>
          <a:p>
            <a:pPr lvl="0" algn="just">
              <a:spcBef>
                <a:spcPct val="20000"/>
              </a:spcBef>
            </a:pPr>
            <a:endParaRPr lang="fr-BE" sz="2000" dirty="0">
              <a:solidFill>
                <a:prstClr val="black"/>
              </a:solidFill>
              <a:latin typeface="Calibri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fr-BE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fr-BE" sz="20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fr-BE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fr-BE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sym typeface="Wingdings" panose="05000000000000000000" pitchFamily="2" charset="2"/>
              </a:rPr>
              <a:t>	</a:t>
            </a:r>
          </a:p>
          <a:p>
            <a:pPr marL="0" indent="0" algn="just">
              <a:buNone/>
            </a:pPr>
            <a:r>
              <a:rPr lang="fr-BE" sz="2000" b="1" dirty="0" smtClean="0">
                <a:latin typeface="+mn-lt"/>
                <a:sym typeface="Wingdings" panose="05000000000000000000" pitchFamily="2" charset="2"/>
              </a:rPr>
              <a:t>	</a:t>
            </a:r>
          </a:p>
          <a:p>
            <a:pPr marL="0" indent="0" algn="just">
              <a:buNone/>
            </a:pPr>
            <a:endParaRPr lang="fr-BE" sz="2000" b="1" dirty="0">
              <a:latin typeface="+mn-lt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fr-BE" sz="2000" b="1" dirty="0" smtClean="0">
                <a:latin typeface="+mn-lt"/>
                <a:sym typeface="Wingdings" panose="05000000000000000000" pitchFamily="2" charset="2"/>
              </a:rPr>
              <a:t>	</a:t>
            </a:r>
            <a:r>
              <a:rPr lang="fr-BE" sz="2000" dirty="0" smtClean="0">
                <a:solidFill>
                  <a:schemeClr val="tx2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peut avoir un effet favorable pour l’un des coefficients, mais défavorable sur l’autre</a:t>
            </a:r>
            <a:endParaRPr lang="fr-BE" sz="2000" b="1" dirty="0">
              <a:solidFill>
                <a:schemeClr val="tx2">
                  <a:lumMod val="75000"/>
                </a:schemeClr>
              </a:solidFill>
              <a:latin typeface="+mn-lt"/>
              <a:sym typeface="Wingdings" panose="05000000000000000000" pitchFamily="2" charset="2"/>
            </a:endParaRPr>
          </a:p>
          <a:p>
            <a:pPr lvl="0" algn="just">
              <a:spcBef>
                <a:spcPct val="20000"/>
              </a:spcBef>
            </a:pPr>
            <a:endParaRPr lang="fr-BE" sz="2000" dirty="0">
              <a:solidFill>
                <a:prstClr val="black"/>
              </a:solidFill>
              <a:latin typeface="Calibri"/>
              <a:sym typeface="Wingdings" panose="05000000000000000000" pitchFamily="2" charset="2"/>
            </a:endParaRPr>
          </a:p>
        </p:txBody>
      </p:sp>
      <p:pic>
        <p:nvPicPr>
          <p:cNvPr id="7" name="Picture 4" descr="ANd9GcQ2ali7iGBaDcX8BuzMgKc_XEhgH5TcK4EgRoCFF0mxyjWAHGDS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10374" y="5653032"/>
            <a:ext cx="381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93898" y="2926017"/>
            <a:ext cx="7689645" cy="262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0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>
            <p:custDataLst>
              <p:tags r:id="rId1"/>
            </p:custDataLst>
          </p:nvPr>
        </p:nvSpPr>
        <p:spPr>
          <a:xfrm>
            <a:off x="615635" y="425514"/>
            <a:ext cx="803947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fr-BE" sz="2000" b="1" dirty="0">
                <a:solidFill>
                  <a:schemeClr val="accent1">
                    <a:lumMod val="75000"/>
                  </a:schemeClr>
                </a:solidFill>
                <a:latin typeface="Calibri"/>
                <a:sym typeface="Wingdings" panose="05000000000000000000" pitchFamily="2" charset="2"/>
              </a:rPr>
              <a:t>2. Depuis l’inscription dans l’école actuellement fréquentée, la famille a déménagé, mais l’enfant n’a pas changé d’école</a:t>
            </a:r>
          </a:p>
          <a:p>
            <a:pPr marL="0" indent="0" algn="just">
              <a:buNone/>
            </a:pPr>
            <a:endParaRPr lang="fr-BE" sz="2000" dirty="0" smtClean="0">
              <a:solidFill>
                <a:srgbClr val="FF0000"/>
              </a:solidFill>
              <a:latin typeface="+mj-lt"/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fr-BE" sz="2000" dirty="0" smtClean="0">
                <a:latin typeface="+mj-lt"/>
                <a:sym typeface="Wingdings" panose="05000000000000000000" pitchFamily="2" charset="2"/>
              </a:rPr>
              <a:t>Il est </a:t>
            </a:r>
            <a:r>
              <a:rPr lang="fr-BE" sz="2000" dirty="0" smtClean="0">
                <a:solidFill>
                  <a:srgbClr val="FF0000"/>
                </a:solidFill>
                <a:latin typeface="+mj-lt"/>
                <a:sym typeface="Wingdings" panose="05000000000000000000" pitchFamily="2" charset="2"/>
              </a:rPr>
              <a:t>possible</a:t>
            </a:r>
            <a:r>
              <a:rPr lang="fr-BE" sz="20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fr-BE" sz="2000" dirty="0">
                <a:latin typeface="+mj-lt"/>
                <a:sym typeface="Wingdings" panose="05000000000000000000" pitchFamily="2" charset="2"/>
              </a:rPr>
              <a:t>de faire valoir le domicile au moment de l’inscription dans </a:t>
            </a:r>
            <a:r>
              <a:rPr lang="fr-BE" sz="2000" dirty="0" smtClean="0">
                <a:latin typeface="+mj-lt"/>
                <a:sym typeface="Wingdings" panose="05000000000000000000" pitchFamily="2" charset="2"/>
              </a:rPr>
              <a:t>l’école (niveau primaire) si </a:t>
            </a:r>
            <a:r>
              <a:rPr lang="fr-BE" sz="2000" dirty="0">
                <a:latin typeface="+mj-lt"/>
                <a:sym typeface="Wingdings" panose="05000000000000000000" pitchFamily="2" charset="2"/>
              </a:rPr>
              <a:t>l’adresse se situait alors à </a:t>
            </a:r>
            <a:r>
              <a:rPr lang="fr-BE" sz="2000" dirty="0" smtClean="0">
                <a:latin typeface="+mj-lt"/>
                <a:sym typeface="Wingdings" panose="05000000000000000000" pitchFamily="2" charset="2"/>
              </a:rPr>
              <a:t>proximité</a:t>
            </a:r>
          </a:p>
          <a:p>
            <a:pPr marL="0" indent="0" algn="just">
              <a:buNone/>
            </a:pPr>
            <a:r>
              <a:rPr lang="fr-BE" sz="2000" dirty="0" smtClean="0">
                <a:latin typeface="+mj-lt"/>
                <a:sym typeface="Wingdings" panose="05000000000000000000" pitchFamily="2" charset="2"/>
              </a:rPr>
              <a:t> </a:t>
            </a:r>
          </a:p>
          <a:p>
            <a:pPr marL="0" indent="0" algn="just">
              <a:buNone/>
            </a:pPr>
            <a:r>
              <a:rPr lang="fr-BE" sz="2000" dirty="0">
                <a:cs typeface="Arial" panose="020B0604020202020204" pitchFamily="34" charset="0"/>
                <a:sym typeface="Wingdings" panose="05000000000000000000" pitchFamily="2" charset="2"/>
              </a:rPr>
              <a:t>→</a:t>
            </a:r>
            <a:r>
              <a:rPr lang="fr-BE" sz="20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fr-BE" sz="2000" dirty="0">
                <a:latin typeface="+mj-lt"/>
                <a:sym typeface="Wingdings" panose="05000000000000000000" pitchFamily="2" charset="2"/>
              </a:rPr>
              <a:t>ce domicile </a:t>
            </a:r>
            <a:r>
              <a:rPr lang="fr-BE" sz="2000" dirty="0" smtClean="0">
                <a:latin typeface="+mj-lt"/>
                <a:sym typeface="Wingdings" panose="05000000000000000000" pitchFamily="2" charset="2"/>
              </a:rPr>
              <a:t>n’est </a:t>
            </a:r>
            <a:r>
              <a:rPr lang="fr-BE" sz="2000" dirty="0">
                <a:solidFill>
                  <a:srgbClr val="008000"/>
                </a:solidFill>
                <a:latin typeface="+mn-lt"/>
                <a:sym typeface="Wingdings" panose="05000000000000000000" pitchFamily="2" charset="2"/>
              </a:rPr>
              <a:t>pris en compte que pour le coefficient de proximité « domicile – école primaire »</a:t>
            </a:r>
            <a:endParaRPr lang="fr-BE" sz="2000" dirty="0">
              <a:solidFill>
                <a:srgbClr val="008000"/>
              </a:solidFill>
              <a:latin typeface="+mn-lt"/>
            </a:endParaRPr>
          </a:p>
          <a:p>
            <a:pPr lvl="0" algn="just">
              <a:spcBef>
                <a:spcPct val="20000"/>
              </a:spcBef>
            </a:pPr>
            <a:endParaRPr lang="fr-BE" sz="2000" dirty="0" smtClean="0">
              <a:solidFill>
                <a:prstClr val="black"/>
              </a:solidFill>
              <a:latin typeface="Calibri"/>
              <a:sym typeface="Wingdings" panose="05000000000000000000" pitchFamily="2" charset="2"/>
            </a:endParaRPr>
          </a:p>
          <a:p>
            <a:pPr lvl="0" algn="just">
              <a:spcBef>
                <a:spcPct val="20000"/>
              </a:spcBef>
            </a:pPr>
            <a:endParaRPr lang="fr-BE" sz="2000" dirty="0">
              <a:solidFill>
                <a:prstClr val="black"/>
              </a:solidFill>
              <a:latin typeface="Calibri"/>
              <a:sym typeface="Wingdings" panose="05000000000000000000" pitchFamily="2" charset="2"/>
            </a:endParaRPr>
          </a:p>
          <a:p>
            <a:pPr lvl="0" algn="just">
              <a:spcBef>
                <a:spcPct val="20000"/>
              </a:spcBef>
            </a:pPr>
            <a:endParaRPr lang="fr-BE" sz="2000" dirty="0" smtClean="0">
              <a:solidFill>
                <a:prstClr val="black"/>
              </a:solidFill>
              <a:latin typeface="Calibri"/>
              <a:sym typeface="Wingdings" panose="05000000000000000000" pitchFamily="2" charset="2"/>
            </a:endParaRPr>
          </a:p>
          <a:p>
            <a:pPr lvl="0" algn="just">
              <a:spcBef>
                <a:spcPct val="20000"/>
              </a:spcBef>
            </a:pPr>
            <a:endParaRPr lang="fr-BE" sz="2000" dirty="0">
              <a:solidFill>
                <a:prstClr val="black"/>
              </a:solidFill>
              <a:latin typeface="Calibri"/>
              <a:sym typeface="Wingdings" panose="05000000000000000000" pitchFamily="2" charset="2"/>
            </a:endParaRPr>
          </a:p>
          <a:p>
            <a:pPr lvl="0" algn="just">
              <a:spcBef>
                <a:spcPct val="20000"/>
              </a:spcBef>
            </a:pPr>
            <a:endParaRPr lang="fr-BE" sz="2000" dirty="0" smtClean="0">
              <a:solidFill>
                <a:prstClr val="black"/>
              </a:solidFill>
              <a:latin typeface="Calibri"/>
              <a:sym typeface="Wingdings" panose="05000000000000000000" pitchFamily="2" charset="2"/>
            </a:endParaRPr>
          </a:p>
          <a:p>
            <a:pPr algn="just">
              <a:spcBef>
                <a:spcPct val="20000"/>
              </a:spcBef>
            </a:pPr>
            <a:r>
              <a:rPr lang="fr-BE" sz="2000" b="1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	</a:t>
            </a:r>
            <a:endParaRPr lang="fr-BE" sz="2000" b="1" dirty="0" smtClean="0">
              <a:solidFill>
                <a:schemeClr val="tx2">
                  <a:lumMod val="60000"/>
                  <a:lumOff val="40000"/>
                </a:schemeClr>
              </a:solidFill>
              <a:sym typeface="Wingdings" panose="05000000000000000000" pitchFamily="2" charset="2"/>
            </a:endParaRPr>
          </a:p>
          <a:p>
            <a:pPr algn="just">
              <a:spcBef>
                <a:spcPct val="20000"/>
              </a:spcBef>
            </a:pPr>
            <a:endParaRPr lang="fr-BE" sz="2000" b="1" dirty="0">
              <a:solidFill>
                <a:schemeClr val="tx2">
                  <a:lumMod val="60000"/>
                  <a:lumOff val="40000"/>
                </a:schemeClr>
              </a:solidFill>
              <a:sym typeface="Wingdings" panose="05000000000000000000" pitchFamily="2" charset="2"/>
            </a:endParaRPr>
          </a:p>
          <a:p>
            <a:pPr algn="just">
              <a:spcBef>
                <a:spcPct val="20000"/>
              </a:spcBef>
            </a:pPr>
            <a:r>
              <a:rPr lang="fr-BE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		</a:t>
            </a:r>
            <a:endParaRPr lang="fr-BE" sz="2000" dirty="0">
              <a:solidFill>
                <a:prstClr val="black"/>
              </a:solidFill>
              <a:latin typeface="Calibri"/>
              <a:sym typeface="Wingdings" panose="05000000000000000000" pitchFamily="2" charset="2"/>
            </a:endParaRPr>
          </a:p>
        </p:txBody>
      </p:sp>
      <p:pic>
        <p:nvPicPr>
          <p:cNvPr id="2" name="Imag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92680" y="3177636"/>
            <a:ext cx="8485386" cy="290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652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013988"/>
            <a:ext cx="8229600" cy="5112175"/>
          </a:xfrm>
        </p:spPr>
        <p:txBody>
          <a:bodyPr/>
          <a:lstStyle/>
          <a:p>
            <a:pPr>
              <a:buFont typeface="Calibri" panose="020F0502020204030204" pitchFamily="34" charset="0"/>
              <a:buChar char="‐"/>
            </a:pPr>
            <a:r>
              <a:rPr lang="fr-BE" sz="2800" dirty="0" smtClean="0"/>
              <a:t>Il est possible de cumuler les hypothèses</a:t>
            </a:r>
          </a:p>
          <a:p>
            <a:pPr>
              <a:buFont typeface="Calibri" panose="020F0502020204030204" pitchFamily="34" charset="0"/>
              <a:buChar char="‐"/>
            </a:pPr>
            <a:endParaRPr lang="fr-BE" sz="2800" dirty="0" smtClean="0"/>
          </a:p>
          <a:p>
            <a:pPr algn="just">
              <a:buFont typeface="Calibri" panose="020F0502020204030204" pitchFamily="34" charset="0"/>
              <a:buChar char="‐"/>
            </a:pPr>
            <a:r>
              <a:rPr lang="fr-BE" sz="2800" dirty="0" smtClean="0"/>
              <a:t>Dans tous les cas,</a:t>
            </a:r>
            <a:r>
              <a:rPr lang="fr-BE" sz="2800" b="1" dirty="0">
                <a:sym typeface="Wingdings" panose="05000000000000000000" pitchFamily="2" charset="2"/>
              </a:rPr>
              <a:t> </a:t>
            </a:r>
            <a:r>
              <a:rPr lang="fr-BE" sz="2800" dirty="0">
                <a:sym typeface="Wingdings" panose="05000000000000000000" pitchFamily="2" charset="2"/>
              </a:rPr>
              <a:t>si l’invocation d’un autre domicile que le domicile actuel est possible, </a:t>
            </a:r>
            <a:r>
              <a:rPr lang="fr-BE" sz="2800" dirty="0">
                <a:solidFill>
                  <a:srgbClr val="FF0000"/>
                </a:solidFill>
                <a:sym typeface="Wingdings" panose="05000000000000000000" pitchFamily="2" charset="2"/>
              </a:rPr>
              <a:t>procéder à une simulation et/ou appeler le </a:t>
            </a:r>
            <a:r>
              <a:rPr lang="fr-BE" sz="28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n°vert</a:t>
            </a:r>
            <a:r>
              <a:rPr lang="fr-BE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(0800 188 55)</a:t>
            </a:r>
            <a:endParaRPr lang="fr-BE" sz="28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 algn="just">
              <a:buNone/>
            </a:pPr>
            <a:endParaRPr lang="fr-BE" sz="2800" dirty="0" smtClean="0"/>
          </a:p>
          <a:p>
            <a:pPr marL="0" indent="0" algn="just">
              <a:buNone/>
            </a:pPr>
            <a:r>
              <a:rPr lang="fr-BE" sz="2800" dirty="0" smtClean="0"/>
              <a:t>Ces informations </a:t>
            </a:r>
            <a:r>
              <a:rPr lang="fr-BE" sz="2800" dirty="0"/>
              <a:t>serviront de base à deux des sept coefficients de l’indice composite </a:t>
            </a:r>
          </a:p>
          <a:p>
            <a:pPr marL="0" indent="0" algn="just">
              <a:buNone/>
            </a:pPr>
            <a:r>
              <a:rPr lang="fr-BE" sz="28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→ </a:t>
            </a:r>
            <a:r>
              <a:rPr lang="fr-BE" sz="28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Une </a:t>
            </a:r>
            <a:r>
              <a:rPr lang="fr-BE" sz="2800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erreur peut </a:t>
            </a:r>
            <a:r>
              <a:rPr lang="fr-BE" sz="2800" b="1" dirty="0" smtClean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donc avoir </a:t>
            </a:r>
            <a:r>
              <a:rPr lang="fr-BE" sz="2800" b="1" dirty="0">
                <a:solidFill>
                  <a:schemeClr val="accent1">
                    <a:lumMod val="75000"/>
                  </a:schemeClr>
                </a:solidFill>
                <a:sym typeface="Wingdings" panose="05000000000000000000" pitchFamily="2" charset="2"/>
              </a:rPr>
              <a:t>de lourdes conséquences </a:t>
            </a:r>
            <a:r>
              <a:rPr lang="fr-BE" sz="2800" dirty="0" smtClean="0">
                <a:sym typeface="Wingdings" panose="05000000000000000000" pitchFamily="2" charset="2"/>
              </a:rPr>
              <a:t>si un classement doit intervenir</a:t>
            </a:r>
            <a:endParaRPr lang="fr-BE" sz="2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542946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339634"/>
            <a:ext cx="8229600" cy="5786529"/>
          </a:xfrm>
        </p:spPr>
        <p:txBody>
          <a:bodyPr/>
          <a:lstStyle/>
          <a:p>
            <a:pPr marL="0" indent="0">
              <a:buNone/>
            </a:pPr>
            <a:endParaRPr lang="fr-BE" sz="2000" dirty="0"/>
          </a:p>
          <a:p>
            <a:pPr marL="0" indent="0">
              <a:buNone/>
            </a:pPr>
            <a:endParaRPr lang="fr-BE" sz="2000" dirty="0" smtClean="0"/>
          </a:p>
          <a:p>
            <a:pPr marL="0" indent="0">
              <a:buNone/>
            </a:pPr>
            <a:r>
              <a:rPr lang="fr-BE" sz="2000" dirty="0"/>
              <a:t>	</a:t>
            </a:r>
            <a:endParaRPr lang="fr-BE" sz="2000" dirty="0" smtClean="0"/>
          </a:p>
          <a:p>
            <a:pPr marL="0" indent="0">
              <a:buNone/>
            </a:pPr>
            <a:endParaRPr lang="fr-BE" sz="2000" dirty="0"/>
          </a:p>
        </p:txBody>
      </p:sp>
      <p:pic>
        <p:nvPicPr>
          <p:cNvPr id="4" name="Image 5" descr="filet.jpg"/>
          <p:cNvPicPr preferRelativeResize="0">
            <a:picLocks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écran géoloc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-1657350" y="-352425"/>
            <a:ext cx="12458700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63427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sz="2000" b="1" dirty="0" smtClean="0">
                <a:sym typeface="Wingdings" panose="05000000000000000000" pitchFamily="2" charset="2"/>
              </a:rPr>
              <a:t>	 </a:t>
            </a:r>
            <a:r>
              <a:rPr lang="fr-FR" sz="2000" b="1" dirty="0" smtClean="0"/>
              <a:t>Il faut établir </a:t>
            </a:r>
            <a:r>
              <a:rPr lang="fr-FR" sz="2000" b="1" dirty="0"/>
              <a:t>toute situation pouvant influer sur </a:t>
            </a:r>
            <a:r>
              <a:rPr lang="fr-FR" sz="2000" b="1" dirty="0" smtClean="0"/>
              <a:t>l’éventuel classement (adresse(s) ou priorité)</a:t>
            </a:r>
          </a:p>
          <a:p>
            <a:pPr marL="0" indent="0">
              <a:buNone/>
            </a:pPr>
            <a:endParaRPr lang="fr-BE" sz="2000" b="1" dirty="0" smtClean="0"/>
          </a:p>
          <a:p>
            <a:pPr marL="0" indent="0">
              <a:buNone/>
            </a:pPr>
            <a:r>
              <a:rPr lang="fr-BE" sz="2000" dirty="0">
                <a:solidFill>
                  <a:srgbClr val="008000"/>
                </a:solidFill>
              </a:rPr>
              <a:t>Type des documents à remettre </a:t>
            </a:r>
            <a:r>
              <a:rPr lang="fr-BE" sz="2000" dirty="0" smtClean="0"/>
              <a:t>à l’école secondaire: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BE" sz="2000" dirty="0" smtClean="0"/>
              <a:t>Composition de ménage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BE" sz="2000" dirty="0" smtClean="0"/>
              <a:t>Historique des domiciles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BE" sz="2000" dirty="0" smtClean="0"/>
              <a:t>Impression des données contenues sur la carte d’identité</a:t>
            </a:r>
            <a:endParaRPr lang="fr-BE" sz="2000" dirty="0"/>
          </a:p>
          <a:p>
            <a:pPr marL="0" indent="0">
              <a:buNone/>
            </a:pPr>
            <a:endParaRPr lang="fr-BE" sz="2000" dirty="0" smtClean="0"/>
          </a:p>
          <a:p>
            <a:pPr marL="0" indent="0" algn="just">
              <a:buNone/>
            </a:pPr>
            <a:r>
              <a:rPr lang="fr-FR" sz="2000" dirty="0" smtClean="0"/>
              <a:t>Ils sont </a:t>
            </a: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</a:rPr>
              <a:t>disponibles gratuitement </a:t>
            </a:r>
            <a:r>
              <a:rPr lang="fr-FR" sz="2000" dirty="0" smtClean="0"/>
              <a:t>sur </a:t>
            </a:r>
            <a:r>
              <a:rPr lang="fr-FR" sz="2000" dirty="0"/>
              <a:t>l’application « Mon Dossier » accessible sur le site du SPF Intérieur à l’adresse suivante : </a:t>
            </a:r>
            <a:r>
              <a:rPr lang="fr-FR" sz="2000" u="sng" dirty="0">
                <a:hlinkClick r:id="rId7"/>
              </a:rPr>
              <a:t>www.ibz.rrn.fgov.be/fr/registre-national/mon-dossier</a:t>
            </a:r>
            <a:r>
              <a:rPr lang="fr-FR" sz="2000" dirty="0"/>
              <a:t>.</a:t>
            </a:r>
            <a:endParaRPr lang="fr-BE" sz="2000" dirty="0"/>
          </a:p>
          <a:p>
            <a:pPr marL="0" indent="0">
              <a:buNone/>
            </a:pPr>
            <a:endParaRPr lang="fr-BE" sz="2000" dirty="0" smtClean="0"/>
          </a:p>
          <a:p>
            <a:pPr marL="0" indent="0">
              <a:buNone/>
            </a:pPr>
            <a:r>
              <a:rPr lang="fr-BE" sz="2000" dirty="0" smtClean="0"/>
              <a:t>          Rappel : en dehors de cette hypothèse, le FUI suffit pour s’inscrire</a:t>
            </a:r>
          </a:p>
        </p:txBody>
      </p:sp>
      <p:pic>
        <p:nvPicPr>
          <p:cNvPr id="4" name="Image 5" descr="filet.jpg"/>
          <p:cNvPicPr preferRelativeResize="0"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 txBox="1"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457200" y="615305"/>
            <a:ext cx="82296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F4AA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625475" indent="-625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rgbClr val="C9282D"/>
                </a:solidFill>
              </a:rPr>
              <a:t>•</a:t>
            </a:r>
            <a:r>
              <a:rPr lang="fr-FR" altLang="fr-FR" sz="2400" dirty="0">
                <a:solidFill>
                  <a:srgbClr val="F4AA00"/>
                </a:solidFill>
              </a:rPr>
              <a:t>•</a:t>
            </a:r>
            <a:r>
              <a:rPr lang="fr-FR" altLang="fr-FR" sz="2400" dirty="0">
                <a:solidFill>
                  <a:srgbClr val="001D77"/>
                </a:solidFill>
              </a:rPr>
              <a:t>• </a:t>
            </a:r>
            <a:r>
              <a:rPr lang="fr-FR" altLang="fr-FR" sz="2400" b="1" dirty="0" smtClean="0">
                <a:solidFill>
                  <a:srgbClr val="002060"/>
                </a:solidFill>
              </a:rPr>
              <a:t>Preuve ?</a:t>
            </a:r>
            <a:endParaRPr lang="fr-BE" altLang="fr-FR" sz="2400" dirty="0">
              <a:solidFill>
                <a:srgbClr val="002060"/>
              </a:solidFill>
            </a:endParaRPr>
          </a:p>
        </p:txBody>
      </p:sp>
      <p:pic>
        <p:nvPicPr>
          <p:cNvPr id="6" name="Picture 4" descr="ANd9GcQ2ali7iGBaDcX8BuzMgKc_XEhgH5TcK4EgRoCFF0mxyjWAHGDS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647180" y="5753033"/>
            <a:ext cx="3810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137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97712"/>
            <a:ext cx="8229600" cy="5828451"/>
          </a:xfrm>
        </p:spPr>
        <p:txBody>
          <a:bodyPr/>
          <a:lstStyle/>
          <a:p>
            <a:pPr marL="0" indent="0" algn="ctr">
              <a:buNone/>
            </a:pPr>
            <a:r>
              <a:rPr lang="fr-BE" sz="2000" b="1" dirty="0" smtClean="0">
                <a:solidFill>
                  <a:srgbClr val="002060"/>
                </a:solidFill>
              </a:rPr>
              <a:t>Les écoles présumées incomplètes</a:t>
            </a:r>
            <a:endParaRPr lang="fr-BE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fr-BE" sz="2000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fr-BE" sz="1800" dirty="0" smtClean="0"/>
              <a:t>Ecoles dans lesquelles les demandes d’inscription peuvent être immédiatement et définitivement validées dès le dépôt du FUI</a:t>
            </a:r>
            <a:r>
              <a:rPr lang="fr-BE" sz="1800" dirty="0" smtClean="0"/>
              <a:t>.</a:t>
            </a:r>
          </a:p>
          <a:p>
            <a:pPr marL="0" indent="0" algn="just">
              <a:buNone/>
            </a:pPr>
            <a:endParaRPr lang="fr-BE" sz="1800" dirty="0" smtClean="0"/>
          </a:p>
          <a:p>
            <a:pPr marL="0" indent="0" algn="just">
              <a:buNone/>
            </a:pPr>
            <a:r>
              <a:rPr lang="fr-BE" sz="1800" b="1" dirty="0" smtClean="0"/>
              <a:t>Objectif</a:t>
            </a:r>
            <a:r>
              <a:rPr lang="fr-BE" sz="1800" dirty="0" smtClean="0"/>
              <a:t>: rassurer plus rapidement les parents qui introduisent une demande d’inscription dans des écoles qui ne rencontrent habituellement pas de difficultés d’inscription.</a:t>
            </a:r>
          </a:p>
          <a:p>
            <a:pPr marL="0" indent="0" algn="just">
              <a:buNone/>
            </a:pPr>
            <a:endParaRPr lang="fr-BE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fr-BE" sz="1800" dirty="0">
                <a:solidFill>
                  <a:srgbClr val="00B050"/>
                </a:solidFill>
              </a:rPr>
              <a:t>Inscription validée immédiatement dès le dépôt du FUI</a:t>
            </a:r>
          </a:p>
          <a:p>
            <a:pPr marL="0" indent="0">
              <a:buNone/>
            </a:pPr>
            <a:endParaRPr lang="fr-BE" sz="1800" dirty="0"/>
          </a:p>
          <a:p>
            <a:pPr marL="0" indent="0">
              <a:buNone/>
            </a:pPr>
            <a:r>
              <a:rPr lang="fr-BE" sz="1800" dirty="0"/>
              <a:t>Les parents reçoivent une attestation d’inscription et ne doivent plus attendre la fin de la période d’inscription (sauf concernant la demande en immersion)</a:t>
            </a:r>
          </a:p>
          <a:p>
            <a:pPr marL="0" indent="0" algn="just">
              <a:buNone/>
            </a:pPr>
            <a:endParaRPr lang="fr-BE" sz="1800" dirty="0">
              <a:sym typeface="Wingdings" panose="05000000000000000000" pitchFamily="2" charset="2"/>
            </a:endParaRPr>
          </a:p>
          <a:p>
            <a:pPr marL="0" indent="0" algn="just">
              <a:buNone/>
            </a:pPr>
            <a:r>
              <a:rPr lang="fr-BE" sz="1800" dirty="0">
                <a:solidFill>
                  <a:srgbClr val="00B050"/>
                </a:solidFill>
                <a:sym typeface="Wingdings" panose="05000000000000000000" pitchFamily="2" charset="2"/>
              </a:rPr>
              <a:t>Liste des écoles présumées incomplètes disponible sur le site </a:t>
            </a:r>
            <a:r>
              <a:rPr lang="fr-BE" sz="1800" dirty="0">
                <a:solidFill>
                  <a:srgbClr val="00B050"/>
                </a:solidFill>
                <a:sym typeface="Wingdings" panose="05000000000000000000" pitchFamily="2" charset="2"/>
                <a:hlinkClick r:id="rId3"/>
              </a:rPr>
              <a:t>www.inscription.cfwb.be</a:t>
            </a:r>
            <a:r>
              <a:rPr lang="fr-BE" sz="1800" dirty="0">
                <a:solidFill>
                  <a:srgbClr val="00B050"/>
                </a:solidFill>
                <a:sym typeface="Wingdings" panose="05000000000000000000" pitchFamily="2" charset="2"/>
              </a:rPr>
              <a:t> au tout début du mois de février.</a:t>
            </a:r>
          </a:p>
          <a:p>
            <a:pPr marL="0" indent="0" algn="just">
              <a:buNone/>
            </a:pPr>
            <a:endParaRPr lang="fr-BE" sz="1800" dirty="0"/>
          </a:p>
          <a:p>
            <a:pPr marL="0" indent="0" algn="just">
              <a:buNone/>
            </a:pPr>
            <a:endParaRPr lang="fr-BE" sz="1800" dirty="0" smtClean="0"/>
          </a:p>
        </p:txBody>
      </p:sp>
      <p:pic>
        <p:nvPicPr>
          <p:cNvPr id="4" name="Image 5" descr="filet.jpg"/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56854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>
            <p:custDataLst>
              <p:tags r:id="rId1"/>
            </p:custDataLst>
          </p:nvPr>
        </p:nvGrpSpPr>
        <p:grpSpPr>
          <a:xfrm>
            <a:off x="2249424" y="976705"/>
            <a:ext cx="4653851" cy="5895589"/>
            <a:chOff x="0" y="0"/>
            <a:chExt cx="5540375" cy="7018867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1" r="2557" b="21036"/>
            <a:stretch/>
          </p:blipFill>
          <p:spPr bwMode="auto">
            <a:xfrm>
              <a:off x="84666" y="3767667"/>
              <a:ext cx="5393055" cy="32512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6" t="5730" r="1176" b="-425"/>
            <a:stretch/>
          </p:blipFill>
          <p:spPr bwMode="auto">
            <a:xfrm>
              <a:off x="0" y="0"/>
              <a:ext cx="5540375" cy="377698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96091"/>
            <a:ext cx="8229600" cy="5965371"/>
          </a:xfrm>
        </p:spPr>
        <p:txBody>
          <a:bodyPr/>
          <a:lstStyle/>
          <a:p>
            <a:pPr marL="0" indent="0">
              <a:buNone/>
            </a:pPr>
            <a:endParaRPr lang="fr-BE" sz="2000" b="1" dirty="0" smtClean="0"/>
          </a:p>
          <a:p>
            <a:pPr marL="0" indent="0">
              <a:buNone/>
            </a:pPr>
            <a:endParaRPr lang="fr-BE" sz="2000" b="1" dirty="0"/>
          </a:p>
          <a:p>
            <a:pPr marL="0" indent="0" algn="just">
              <a:buNone/>
            </a:pPr>
            <a:endParaRPr lang="fr-BE" sz="2000" dirty="0"/>
          </a:p>
          <a:p>
            <a:pPr marL="457200" indent="-457200" algn="just">
              <a:buAutoNum type="arabicPeriod"/>
            </a:pPr>
            <a:endParaRPr lang="fr-BE" sz="2000" dirty="0" smtClean="0"/>
          </a:p>
          <a:p>
            <a:pPr marL="457200" indent="-457200" algn="just">
              <a:buAutoNum type="arabicPeriod"/>
            </a:pPr>
            <a:endParaRPr lang="fr-BE" sz="2000" dirty="0"/>
          </a:p>
          <a:p>
            <a:pPr marL="457200" indent="-457200" algn="just">
              <a:buAutoNum type="arabicPeriod"/>
            </a:pPr>
            <a:endParaRPr lang="fr-BE" sz="2000" dirty="0" smtClean="0"/>
          </a:p>
          <a:p>
            <a:pPr marL="457200" indent="-457200" algn="just">
              <a:buAutoNum type="arabicPeriod"/>
            </a:pPr>
            <a:endParaRPr lang="fr-BE" sz="2000" dirty="0" smtClean="0"/>
          </a:p>
          <a:p>
            <a:pPr marL="457200" indent="-457200" algn="just">
              <a:buAutoNum type="arabicPeriod"/>
            </a:pPr>
            <a:endParaRPr lang="fr-BE" sz="2000" dirty="0"/>
          </a:p>
        </p:txBody>
      </p:sp>
      <p:sp>
        <p:nvSpPr>
          <p:cNvPr id="4" name="ZoneText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9900" y="335468"/>
            <a:ext cx="82169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F4AA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625475" indent="-625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rgbClr val="C9282D"/>
                </a:solidFill>
              </a:rPr>
              <a:t>•</a:t>
            </a:r>
            <a:r>
              <a:rPr lang="fr-FR" altLang="fr-FR" sz="2400" dirty="0">
                <a:solidFill>
                  <a:srgbClr val="F4AA00"/>
                </a:solidFill>
              </a:rPr>
              <a:t>•</a:t>
            </a:r>
            <a:r>
              <a:rPr lang="fr-FR" altLang="fr-FR" sz="2400" dirty="0">
                <a:solidFill>
                  <a:srgbClr val="001D77"/>
                </a:solidFill>
              </a:rPr>
              <a:t>• </a:t>
            </a:r>
            <a:r>
              <a:rPr lang="fr-FR" altLang="fr-FR" sz="2400" b="1" dirty="0" smtClean="0">
                <a:solidFill>
                  <a:srgbClr val="002060"/>
                </a:solidFill>
              </a:rPr>
              <a:t>L’accusé de réception</a:t>
            </a:r>
            <a:endParaRPr lang="fr-BE" altLang="fr-FR" sz="2400" dirty="0">
              <a:solidFill>
                <a:srgbClr val="002060"/>
              </a:solidFill>
            </a:endParaRPr>
          </a:p>
        </p:txBody>
      </p:sp>
      <p:pic>
        <p:nvPicPr>
          <p:cNvPr id="5" name="Image 5" descr="filet.jpg"/>
          <p:cNvPicPr preferRelativeResize="0">
            <a:picLocks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55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457200" y="340184"/>
            <a:ext cx="8229600" cy="461665"/>
          </a:xfrm>
          <a:prstGeom prst="rect">
            <a:avLst/>
          </a:prstGeom>
          <a:noFill/>
          <a:ln w="19050">
            <a:solidFill>
              <a:srgbClr val="F4AA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625475" indent="-625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Un exemple de classement</a:t>
            </a:r>
            <a:r>
              <a:rPr lang="fr-FR" altLang="fr-FR" sz="2400" b="1" dirty="0"/>
              <a:t> </a:t>
            </a:r>
            <a:endParaRPr lang="fr-BE" altLang="fr-FR" sz="2400" u="sng" dirty="0"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575050" y="1139500"/>
            <a:ext cx="5111750" cy="4120212"/>
          </a:xfrm>
          <a:prstGeom prst="rect">
            <a:avLst/>
          </a:prstGeom>
        </p:spPr>
      </p:pic>
      <p:sp>
        <p:nvSpPr>
          <p:cNvPr id="2" name="Espace réservé du texte 1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BE" dirty="0" smtClean="0"/>
              <a:t>10 places</a:t>
            </a:r>
          </a:p>
          <a:p>
            <a:r>
              <a:rPr lang="fr-BE" dirty="0" smtClean="0"/>
              <a:t>15 demandes</a:t>
            </a:r>
          </a:p>
          <a:p>
            <a:endParaRPr lang="fr-BE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BE" dirty="0" smtClean="0">
                <a:sym typeface="Wingdings" panose="05000000000000000000" pitchFamily="2" charset="2"/>
              </a:rPr>
              <a:t>École complète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BE" dirty="0" smtClean="0">
                <a:sym typeface="Wingdings" panose="05000000000000000000" pitchFamily="2" charset="2"/>
              </a:rPr>
              <a:t>Attribution de 80% des places disponibles par l’école :</a:t>
            </a:r>
          </a:p>
          <a:p>
            <a:pPr marL="285750" indent="-285750">
              <a:buFontTx/>
              <a:buChar char="-"/>
            </a:pPr>
            <a:r>
              <a:rPr lang="fr-BE" dirty="0" smtClean="0">
                <a:sym typeface="Wingdings" panose="05000000000000000000" pitchFamily="2" charset="2"/>
              </a:rPr>
              <a:t>8 élèves en OU</a:t>
            </a:r>
          </a:p>
          <a:p>
            <a:pPr marL="285750" indent="-285750">
              <a:buFontTx/>
              <a:buChar char="-"/>
            </a:pPr>
            <a:r>
              <a:rPr lang="fr-BE" dirty="0" smtClean="0">
                <a:sym typeface="Wingdings" panose="05000000000000000000" pitchFamily="2" charset="2"/>
              </a:rPr>
              <a:t>7 élèves à classer</a:t>
            </a:r>
            <a:endParaRPr lang="fr-BE" dirty="0"/>
          </a:p>
        </p:txBody>
      </p:sp>
      <p:pic>
        <p:nvPicPr>
          <p:cNvPr id="4" name="Image 5" descr="filet.jpg"/>
          <p:cNvPicPr preferRelativeResize="0">
            <a:picLocks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50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69900" y="1031875"/>
            <a:ext cx="8229600" cy="5414963"/>
          </a:xfrm>
        </p:spPr>
        <p:txBody>
          <a:bodyPr/>
          <a:lstStyle/>
          <a:p>
            <a:pPr marL="0" indent="0" algn="just">
              <a:buNone/>
            </a:pPr>
            <a:endParaRPr lang="fr-FR" sz="1800" dirty="0" smtClean="0"/>
          </a:p>
          <a:p>
            <a:pPr marL="0" indent="0" algn="just">
              <a:buNone/>
            </a:pPr>
            <a:endParaRPr lang="fr-FR" sz="1800" dirty="0"/>
          </a:p>
          <a:p>
            <a:pPr marL="0" indent="0" algn="just">
              <a:buNone/>
            </a:pPr>
            <a:endParaRPr lang="fr-FR" sz="1800" dirty="0" smtClean="0"/>
          </a:p>
          <a:p>
            <a:pPr marL="0" indent="0" algn="just">
              <a:buNone/>
            </a:pPr>
            <a:endParaRPr lang="fr-FR" sz="1800" dirty="0" smtClean="0"/>
          </a:p>
          <a:p>
            <a:pPr marL="0" indent="0" algn="just">
              <a:buNone/>
            </a:pPr>
            <a:r>
              <a:rPr lang="fr-FR" sz="1800" dirty="0" smtClean="0">
                <a:sym typeface="Wingdings" panose="05000000000000000000" pitchFamily="2" charset="2"/>
              </a:rPr>
              <a:t> </a:t>
            </a:r>
            <a:endParaRPr lang="fr-FR" sz="1800" dirty="0"/>
          </a:p>
        </p:txBody>
      </p:sp>
      <p:pic>
        <p:nvPicPr>
          <p:cNvPr id="6147" name="Image 5" descr="filet.jpg"/>
          <p:cNvPicPr preferRelativeResize="0"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ZoneText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7803" y="530522"/>
            <a:ext cx="8216900" cy="461665"/>
          </a:xfrm>
          <a:prstGeom prst="rect">
            <a:avLst/>
          </a:prstGeom>
          <a:noFill/>
          <a:ln w="19050">
            <a:solidFill>
              <a:srgbClr val="F4AA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625475" indent="-625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</a:t>
            </a:r>
            <a:r>
              <a:rPr lang="fr-FR" altLang="fr-FR" sz="2400" b="1" dirty="0" smtClean="0">
                <a:solidFill>
                  <a:srgbClr val="002060"/>
                </a:solidFill>
              </a:rPr>
              <a:t>Le classement de la CIRI</a:t>
            </a:r>
            <a:r>
              <a:rPr lang="fr-FR" altLang="fr-FR" sz="2400" b="1" dirty="0"/>
              <a:t> </a:t>
            </a:r>
            <a:endParaRPr lang="fr-BE" altLang="fr-FR" sz="2400" u="sng" dirty="0"/>
          </a:p>
        </p:txBody>
      </p:sp>
      <p:sp>
        <p:nvSpPr>
          <p:cNvPr id="2" name="Rectangle 1"/>
          <p:cNvSpPr/>
          <p:nvPr>
            <p:custDataLst>
              <p:tags r:id="rId4"/>
            </p:custDataLst>
          </p:nvPr>
        </p:nvSpPr>
        <p:spPr>
          <a:xfrm>
            <a:off x="688156" y="1377946"/>
            <a:ext cx="7663991" cy="5438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2400" b="1" dirty="0"/>
              <a:t>3 </a:t>
            </a:r>
            <a:r>
              <a:rPr lang="fr-FR" sz="2400" b="1" dirty="0" smtClean="0"/>
              <a:t>étapes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sz="2400" b="1" dirty="0"/>
          </a:p>
          <a:p>
            <a:pPr marL="457200" indent="-457200" algn="just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fr-FR" sz="2400" dirty="0" smtClean="0"/>
              <a:t>Atteindre </a:t>
            </a:r>
            <a:r>
              <a:rPr lang="fr-FR" sz="2400" dirty="0"/>
              <a:t>si possible le quota de 20,4 % d</a:t>
            </a:r>
            <a:r>
              <a:rPr lang="fr-FR" altLang="fr-FR" sz="2400" dirty="0"/>
              <a:t>’</a:t>
            </a:r>
            <a:r>
              <a:rPr lang="fr-FR" sz="2400" dirty="0"/>
              <a:t>élèves </a:t>
            </a:r>
            <a:r>
              <a:rPr lang="fr-FR" sz="2400" dirty="0" smtClean="0"/>
              <a:t>ISEF</a:t>
            </a:r>
          </a:p>
          <a:p>
            <a:pPr algn="just" eaLnBrk="1" hangingPunct="1">
              <a:lnSpc>
                <a:spcPct val="90000"/>
              </a:lnSpc>
            </a:pPr>
            <a:endParaRPr lang="fr-FR" sz="2400" dirty="0"/>
          </a:p>
          <a:p>
            <a:pPr marL="457200" indent="-457200" algn="just" eaLnBrk="1" hangingPunct="1">
              <a:lnSpc>
                <a:spcPct val="90000"/>
              </a:lnSpc>
              <a:buFont typeface="+mj-lt"/>
              <a:buAutoNum type="arabicPeriod" startAt="2"/>
            </a:pPr>
            <a:r>
              <a:rPr lang="fr-FR" sz="2400" dirty="0" smtClean="0"/>
              <a:t>Classement </a:t>
            </a:r>
            <a:r>
              <a:rPr lang="fr-FR" sz="2400" dirty="0"/>
              <a:t>des prioritaires qui n</a:t>
            </a:r>
            <a:r>
              <a:rPr lang="fr-FR" altLang="fr-FR" sz="2400" dirty="0"/>
              <a:t>’</a:t>
            </a:r>
            <a:r>
              <a:rPr lang="fr-FR" sz="2400" dirty="0"/>
              <a:t>auraient pas obtenu de place en ordre </a:t>
            </a:r>
            <a:r>
              <a:rPr lang="fr-FR" sz="2400" dirty="0" smtClean="0"/>
              <a:t>utile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sz="2400" dirty="0"/>
          </a:p>
          <a:p>
            <a:pPr marL="457200" indent="-457200" algn="just" eaLnBrk="1" hangingPunct="1">
              <a:lnSpc>
                <a:spcPct val="90000"/>
              </a:lnSpc>
              <a:buFont typeface="+mj-lt"/>
              <a:buAutoNum type="arabicPeriod" startAt="3"/>
            </a:pPr>
            <a:r>
              <a:rPr lang="fr-FR" sz="2400" dirty="0" smtClean="0"/>
              <a:t>Classement </a:t>
            </a:r>
            <a:r>
              <a:rPr lang="fr-FR" sz="2400" dirty="0"/>
              <a:t>sur base de l</a:t>
            </a:r>
            <a:r>
              <a:rPr lang="fr-FR" altLang="fr-FR" sz="2400" dirty="0"/>
              <a:t>’</a:t>
            </a:r>
            <a:r>
              <a:rPr lang="fr-FR" sz="2400" dirty="0"/>
              <a:t>indice composite</a:t>
            </a:r>
          </a:p>
          <a:p>
            <a:pPr marL="0" indent="0"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fr-BE" sz="2400" dirty="0"/>
          </a:p>
          <a:p>
            <a:pPr algn="just" eaLnBrk="1" hangingPunct="1">
              <a:lnSpc>
                <a:spcPct val="90000"/>
              </a:lnSpc>
            </a:pPr>
            <a:r>
              <a:rPr lang="fr-BE" sz="2800" dirty="0">
                <a:solidFill>
                  <a:srgbClr val="008000"/>
                </a:solidFill>
                <a:latin typeface="+mn-lt"/>
                <a:sym typeface="Wingdings" pitchFamily="2" charset="2"/>
              </a:rPr>
              <a:t>→ La CIRI complète les écoles à hauteur de 102% et établit des listes d’attente</a:t>
            </a: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fr-BE" dirty="0" smtClean="0">
              <a:sym typeface="Wingdings" pitchFamily="2" charset="2"/>
            </a:endParaRP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fr-BE" dirty="0">
              <a:sym typeface="Wingdings" pitchFamily="2" charset="2"/>
            </a:endParaRP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fr-BE" dirty="0" smtClean="0">
              <a:sym typeface="Wingdings" pitchFamily="2" charset="2"/>
            </a:endParaRP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fr-BE" dirty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5771703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327804" y="1031875"/>
            <a:ext cx="8216900" cy="5414963"/>
          </a:xfrm>
        </p:spPr>
        <p:txBody>
          <a:bodyPr/>
          <a:lstStyle/>
          <a:p>
            <a:pPr marL="0" indent="0" algn="just">
              <a:buNone/>
            </a:pPr>
            <a:endParaRPr lang="fr-FR" sz="1800" dirty="0" smtClean="0"/>
          </a:p>
          <a:p>
            <a:pPr marL="0" indent="0" algn="just">
              <a:buNone/>
            </a:pPr>
            <a:endParaRPr lang="fr-FR" sz="1800" dirty="0"/>
          </a:p>
          <a:p>
            <a:pPr marL="0" indent="0" algn="just">
              <a:buNone/>
            </a:pPr>
            <a:endParaRPr lang="fr-FR" sz="1800" dirty="0" smtClean="0"/>
          </a:p>
          <a:p>
            <a:pPr algn="just" eaLnBrk="1" hangingPunct="1">
              <a:buFont typeface="Calibri" panose="020F0502020204030204" pitchFamily="34" charset="0"/>
              <a:buChar char="‐"/>
            </a:pPr>
            <a:r>
              <a:rPr lang="fr-FR" sz="2400" dirty="0"/>
              <a:t>Par courrier et </a:t>
            </a:r>
            <a:r>
              <a:rPr lang="fr-FR" sz="2400" dirty="0" smtClean="0"/>
              <a:t>e-mail pour ceux qui l’ont demandé</a:t>
            </a:r>
            <a:endParaRPr lang="fr-FR" sz="2400" dirty="0"/>
          </a:p>
          <a:p>
            <a:pPr algn="just" eaLnBrk="1" hangingPunct="1">
              <a:buFont typeface="Calibri" panose="020F0502020204030204" pitchFamily="34" charset="0"/>
              <a:buChar char="‐"/>
            </a:pPr>
            <a:r>
              <a:rPr lang="fr-FR" sz="2400" dirty="0">
                <a:solidFill>
                  <a:srgbClr val="008000"/>
                </a:solidFill>
              </a:rPr>
              <a:t>Début avril</a:t>
            </a:r>
          </a:p>
          <a:p>
            <a:pPr algn="just" eaLnBrk="1" hangingPunct="1">
              <a:buFont typeface="Calibri" panose="020F0502020204030204" pitchFamily="34" charset="0"/>
              <a:buChar char="‐"/>
            </a:pPr>
            <a:r>
              <a:rPr lang="fr-FR" sz="2400" dirty="0"/>
              <a:t>Information concernant les détails du </a:t>
            </a:r>
            <a:r>
              <a:rPr lang="fr-FR" sz="2400" dirty="0" smtClean="0"/>
              <a:t>classement et la suite de la procédure</a:t>
            </a:r>
            <a:endParaRPr lang="fr-FR" sz="2400" dirty="0"/>
          </a:p>
          <a:p>
            <a:pPr marL="0" indent="0" algn="just">
              <a:buNone/>
            </a:pPr>
            <a:endParaRPr lang="fr-FR" sz="1800" dirty="0" smtClean="0"/>
          </a:p>
          <a:p>
            <a:pPr marL="0" indent="0" algn="just">
              <a:buNone/>
            </a:pPr>
            <a:r>
              <a:rPr lang="fr-FR" sz="1800" dirty="0" smtClean="0">
                <a:sym typeface="Wingdings" panose="05000000000000000000" pitchFamily="2" charset="2"/>
              </a:rPr>
              <a:t> </a:t>
            </a:r>
            <a:endParaRPr lang="fr-FR" sz="1800" dirty="0"/>
          </a:p>
        </p:txBody>
      </p:sp>
      <p:pic>
        <p:nvPicPr>
          <p:cNvPr id="6147" name="Image 5" descr="filet.jpg"/>
          <p:cNvPicPr preferRelativeResize="0"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ZoneText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7803" y="530522"/>
            <a:ext cx="8216900" cy="461665"/>
          </a:xfrm>
          <a:prstGeom prst="rect">
            <a:avLst/>
          </a:prstGeom>
          <a:noFill/>
          <a:ln w="19050">
            <a:solidFill>
              <a:srgbClr val="F4AA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625475" indent="-625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</a:t>
            </a:r>
            <a:r>
              <a:rPr lang="fr-FR" altLang="fr-FR" sz="2400" b="1" dirty="0" smtClean="0">
                <a:solidFill>
                  <a:srgbClr val="001D77"/>
                </a:solidFill>
              </a:rPr>
              <a:t>Le classement de la CIRI - information</a:t>
            </a:r>
            <a:r>
              <a:rPr lang="fr-FR" altLang="fr-FR" sz="2400" b="1" dirty="0"/>
              <a:t> </a:t>
            </a:r>
            <a:endParaRPr lang="fr-BE" altLang="fr-FR" sz="2400" u="sng" dirty="0"/>
          </a:p>
        </p:txBody>
      </p:sp>
      <p:sp>
        <p:nvSpPr>
          <p:cNvPr id="2" name="Rectangle 1"/>
          <p:cNvSpPr/>
          <p:nvPr>
            <p:custDataLst>
              <p:tags r:id="rId4"/>
            </p:custDataLst>
          </p:nvPr>
        </p:nvSpPr>
        <p:spPr>
          <a:xfrm>
            <a:off x="534154" y="2011689"/>
            <a:ext cx="7930836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fr-BE" dirty="0">
              <a:sym typeface="Wingdings" pitchFamily="2" charset="2"/>
            </a:endParaRP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fr-BE" dirty="0" smtClean="0">
              <a:sym typeface="Wingdings" pitchFamily="2" charset="2"/>
            </a:endParaRP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fr-BE" dirty="0">
              <a:sym typeface="Wingdings" pitchFamily="2" charset="2"/>
            </a:endParaRP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fr-BE" dirty="0" smtClean="0">
              <a:sym typeface="Wingdings" pitchFamily="2" charset="2"/>
            </a:endParaRP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fr-BE" dirty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0442666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69900" y="1031875"/>
            <a:ext cx="8229600" cy="5414963"/>
          </a:xfrm>
        </p:spPr>
        <p:txBody>
          <a:bodyPr/>
          <a:lstStyle/>
          <a:p>
            <a:pPr marL="0" indent="0" algn="just">
              <a:buNone/>
            </a:pPr>
            <a:endParaRPr lang="fr-FR" sz="1800" dirty="0" smtClean="0"/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fr-FR" sz="2400" b="1" dirty="0">
                <a:solidFill>
                  <a:srgbClr val="008000"/>
                </a:solidFill>
              </a:rPr>
              <a:t>3 situations </a:t>
            </a:r>
            <a:r>
              <a:rPr lang="fr-FR" sz="2400" b="1" dirty="0" smtClean="0">
                <a:solidFill>
                  <a:srgbClr val="008000"/>
                </a:solidFill>
              </a:rPr>
              <a:t>possibles</a:t>
            </a:r>
            <a:endParaRPr lang="fr-FR" sz="2400" b="1" dirty="0">
              <a:solidFill>
                <a:srgbClr val="008000"/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fr-FR" sz="2400" dirty="0"/>
          </a:p>
          <a:p>
            <a:pPr marL="457200" indent="-457200" eaLnBrk="1" hangingPunct="1">
              <a:buFont typeface="+mj-lt"/>
              <a:buAutoNum type="arabicPeriod"/>
            </a:pPr>
            <a:r>
              <a:rPr lang="fr-FR" sz="2400" dirty="0" smtClean="0"/>
              <a:t>L</a:t>
            </a:r>
            <a:r>
              <a:rPr lang="fr-FR" altLang="fr-FR" sz="2400" dirty="0" smtClean="0"/>
              <a:t>’</a:t>
            </a:r>
            <a:r>
              <a:rPr lang="fr-FR" sz="2400" dirty="0" smtClean="0"/>
              <a:t>élève </a:t>
            </a:r>
            <a:r>
              <a:rPr lang="fr-FR" sz="2400" dirty="0"/>
              <a:t>obtient sa 1</a:t>
            </a:r>
            <a:r>
              <a:rPr lang="fr-FR" sz="2400" baseline="30000" dirty="0"/>
              <a:t>ère</a:t>
            </a:r>
            <a:r>
              <a:rPr lang="fr-FR" sz="2400" dirty="0"/>
              <a:t> préférence </a:t>
            </a:r>
            <a:r>
              <a:rPr lang="fr-FR" sz="2400" dirty="0" smtClean="0">
                <a:solidFill>
                  <a:srgbClr val="008000"/>
                </a:solidFill>
              </a:rPr>
              <a:t>❶</a:t>
            </a:r>
          </a:p>
          <a:p>
            <a:pPr marL="0" indent="0" eaLnBrk="1" hangingPunct="1">
              <a:buNone/>
            </a:pPr>
            <a:endParaRPr lang="fr-FR" sz="2400" dirty="0">
              <a:solidFill>
                <a:srgbClr val="008000"/>
              </a:solidFill>
            </a:endParaRPr>
          </a:p>
          <a:p>
            <a:pPr marL="457200" indent="-457200" eaLnBrk="1" hangingPunct="1">
              <a:buFont typeface="+mj-lt"/>
              <a:buAutoNum type="arabicPeriod" startAt="2"/>
            </a:pPr>
            <a:r>
              <a:rPr lang="fr-FR" sz="2400" dirty="0" smtClean="0"/>
              <a:t>L</a:t>
            </a:r>
            <a:r>
              <a:rPr lang="fr-FR" altLang="fr-FR" sz="2400" dirty="0" smtClean="0"/>
              <a:t>’</a:t>
            </a:r>
            <a:r>
              <a:rPr lang="fr-FR" sz="2400" dirty="0" smtClean="0"/>
              <a:t>élève </a:t>
            </a:r>
            <a:r>
              <a:rPr lang="fr-FR" sz="2400" dirty="0"/>
              <a:t>obtient une des préférences et est en liste d</a:t>
            </a:r>
            <a:r>
              <a:rPr lang="fr-FR" altLang="fr-FR" sz="2400" dirty="0"/>
              <a:t>’</a:t>
            </a:r>
            <a:r>
              <a:rPr lang="fr-FR" sz="2400" dirty="0"/>
              <a:t>attente dans un ou plusieurs établissements      </a:t>
            </a:r>
            <a:endParaRPr lang="fr-FR" sz="2400" dirty="0" smtClean="0"/>
          </a:p>
          <a:p>
            <a:pPr marL="0" indent="0" eaLnBrk="1" hangingPunct="1">
              <a:buNone/>
            </a:pPr>
            <a:r>
              <a:rPr lang="fr-FR" sz="2400" dirty="0"/>
              <a:t>	</a:t>
            </a:r>
            <a:r>
              <a:rPr lang="fr-FR" sz="2400" dirty="0" smtClean="0"/>
              <a:t>ex</a:t>
            </a:r>
            <a:r>
              <a:rPr lang="fr-FR" sz="2400" dirty="0"/>
              <a:t>. : </a:t>
            </a:r>
            <a:r>
              <a:rPr lang="fr-FR" sz="2400" dirty="0" smtClean="0"/>
              <a:t>①②③④</a:t>
            </a:r>
            <a:r>
              <a:rPr lang="fr-FR" sz="2400" dirty="0" smtClean="0">
                <a:solidFill>
                  <a:srgbClr val="008000"/>
                </a:solidFill>
              </a:rPr>
              <a:t>❺</a:t>
            </a:r>
          </a:p>
          <a:p>
            <a:pPr marL="0" indent="0" eaLnBrk="1" hangingPunct="1">
              <a:buNone/>
            </a:pPr>
            <a:endParaRPr lang="fr-FR" sz="2400" dirty="0">
              <a:solidFill>
                <a:srgbClr val="008000"/>
              </a:solidFill>
            </a:endParaRPr>
          </a:p>
          <a:p>
            <a:pPr marL="457200" indent="-457200" eaLnBrk="1" hangingPunct="1">
              <a:buFont typeface="+mj-lt"/>
              <a:buAutoNum type="arabicPeriod" startAt="3"/>
            </a:pPr>
            <a:r>
              <a:rPr lang="fr-FR" sz="2400" dirty="0" smtClean="0"/>
              <a:t>L</a:t>
            </a:r>
            <a:r>
              <a:rPr lang="fr-FR" altLang="fr-FR" sz="2400" dirty="0" smtClean="0"/>
              <a:t>’</a:t>
            </a:r>
            <a:r>
              <a:rPr lang="fr-FR" sz="2400" dirty="0" smtClean="0"/>
              <a:t>élève </a:t>
            </a:r>
            <a:r>
              <a:rPr lang="fr-FR" sz="2400" dirty="0"/>
              <a:t>est en liste d</a:t>
            </a:r>
            <a:r>
              <a:rPr lang="fr-FR" altLang="fr-FR" sz="2400" dirty="0"/>
              <a:t>’</a:t>
            </a:r>
            <a:r>
              <a:rPr lang="fr-FR" sz="2400" dirty="0"/>
              <a:t>attente dans toutes ses préférences            </a:t>
            </a:r>
            <a:endParaRPr lang="fr-FR" sz="2400" dirty="0" smtClean="0"/>
          </a:p>
          <a:p>
            <a:pPr marL="0" indent="0" eaLnBrk="1" hangingPunct="1">
              <a:buNone/>
            </a:pPr>
            <a:r>
              <a:rPr lang="fr-FR" sz="2400" dirty="0"/>
              <a:t>	</a:t>
            </a:r>
            <a:r>
              <a:rPr lang="fr-FR" sz="2400" dirty="0" smtClean="0"/>
              <a:t>ex</a:t>
            </a:r>
            <a:r>
              <a:rPr lang="fr-FR" sz="2400" dirty="0"/>
              <a:t>. : ①②③④⑤</a:t>
            </a:r>
          </a:p>
          <a:p>
            <a:pPr marL="0" indent="0" algn="just">
              <a:buNone/>
            </a:pPr>
            <a:endParaRPr lang="fr-FR" sz="1800" dirty="0" smtClean="0"/>
          </a:p>
          <a:p>
            <a:pPr marL="0" indent="0" algn="just">
              <a:buNone/>
            </a:pPr>
            <a:r>
              <a:rPr lang="fr-FR" sz="1800" dirty="0" smtClean="0">
                <a:sym typeface="Wingdings" panose="05000000000000000000" pitchFamily="2" charset="2"/>
              </a:rPr>
              <a:t> </a:t>
            </a:r>
            <a:endParaRPr lang="fr-FR" sz="1800" dirty="0"/>
          </a:p>
        </p:txBody>
      </p:sp>
      <p:pic>
        <p:nvPicPr>
          <p:cNvPr id="6147" name="Image 5" descr="filet.jpg"/>
          <p:cNvPicPr preferRelativeResize="0"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ZoneText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7803" y="530522"/>
            <a:ext cx="8216900" cy="461665"/>
          </a:xfrm>
          <a:prstGeom prst="rect">
            <a:avLst/>
          </a:prstGeom>
          <a:noFill/>
          <a:ln w="19050">
            <a:solidFill>
              <a:srgbClr val="F4AA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625475" indent="-625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</a:t>
            </a:r>
            <a:r>
              <a:rPr lang="fr-FR" altLang="fr-FR" sz="2400" b="1" dirty="0">
                <a:solidFill>
                  <a:srgbClr val="001D77"/>
                </a:solidFill>
              </a:rPr>
              <a:t>A</a:t>
            </a:r>
            <a:r>
              <a:rPr lang="fr-FR" altLang="fr-FR" sz="2400" b="1" dirty="0" smtClean="0">
                <a:solidFill>
                  <a:srgbClr val="001D77"/>
                </a:solidFill>
              </a:rPr>
              <a:t>près le classement de la CIRI </a:t>
            </a:r>
            <a:r>
              <a:rPr lang="fr-FR" altLang="fr-FR" sz="2400" b="1" dirty="0"/>
              <a:t> </a:t>
            </a:r>
            <a:endParaRPr lang="fr-BE" altLang="fr-FR" sz="2400" u="sng" dirty="0"/>
          </a:p>
        </p:txBody>
      </p:sp>
      <p:sp>
        <p:nvSpPr>
          <p:cNvPr id="2" name="Rectangle 1"/>
          <p:cNvSpPr/>
          <p:nvPr>
            <p:custDataLst>
              <p:tags r:id="rId4"/>
            </p:custDataLst>
          </p:nvPr>
        </p:nvSpPr>
        <p:spPr>
          <a:xfrm>
            <a:off x="534154" y="2011689"/>
            <a:ext cx="7930836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fr-BE" dirty="0">
              <a:sym typeface="Wingdings" pitchFamily="2" charset="2"/>
            </a:endParaRP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fr-BE" dirty="0" smtClean="0">
              <a:sym typeface="Wingdings" pitchFamily="2" charset="2"/>
            </a:endParaRP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fr-BE" dirty="0">
              <a:sym typeface="Wingdings" pitchFamily="2" charset="2"/>
            </a:endParaRP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fr-BE" dirty="0" smtClean="0">
              <a:sym typeface="Wingdings" pitchFamily="2" charset="2"/>
            </a:endParaRP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fr-BE" dirty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2984359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69900" y="1031875"/>
            <a:ext cx="8229600" cy="5414963"/>
          </a:xfrm>
        </p:spPr>
        <p:txBody>
          <a:bodyPr/>
          <a:lstStyle/>
          <a:p>
            <a:pPr eaLnBrk="1" hangingPunct="1">
              <a:buNone/>
            </a:pPr>
            <a:endParaRPr lang="fr-BE" sz="1800" dirty="0" smtClean="0"/>
          </a:p>
          <a:p>
            <a:pPr eaLnBrk="1" hangingPunct="1">
              <a:buNone/>
            </a:pPr>
            <a:r>
              <a:rPr lang="fr-BE" sz="2400" dirty="0" smtClean="0"/>
              <a:t>1</a:t>
            </a:r>
            <a:r>
              <a:rPr lang="fr-BE" sz="2400" dirty="0"/>
              <a:t>)</a:t>
            </a:r>
            <a:r>
              <a:rPr lang="fr-FR" sz="2400" dirty="0">
                <a:solidFill>
                  <a:srgbClr val="008000"/>
                </a:solidFill>
              </a:rPr>
              <a:t> ❶ </a:t>
            </a:r>
            <a:r>
              <a:rPr lang="fr-FR" sz="2400" dirty="0">
                <a:sym typeface="Wingdings" panose="05000000000000000000" pitchFamily="2" charset="2"/>
              </a:rPr>
              <a:t> place acquise, plus de changement sauf désistement</a:t>
            </a:r>
            <a:endParaRPr lang="fr-BE" sz="2400" dirty="0"/>
          </a:p>
          <a:p>
            <a:pPr eaLnBrk="1" hangingPunct="1">
              <a:buFont typeface="Wingdings" pitchFamily="2" charset="2"/>
              <a:buNone/>
            </a:pPr>
            <a:endParaRPr lang="fr-BE" sz="1800" dirty="0"/>
          </a:p>
          <a:p>
            <a:pPr eaLnBrk="1" hangingPunct="1">
              <a:buNone/>
            </a:pPr>
            <a:r>
              <a:rPr lang="fr-BE" sz="2400" dirty="0"/>
              <a:t>2)</a:t>
            </a:r>
            <a:r>
              <a:rPr lang="fr-FR" sz="2400" dirty="0"/>
              <a:t> ①②③④</a:t>
            </a:r>
            <a:r>
              <a:rPr lang="fr-FR" sz="2400" dirty="0">
                <a:solidFill>
                  <a:srgbClr val="008000"/>
                </a:solidFill>
              </a:rPr>
              <a:t>❺</a:t>
            </a:r>
          </a:p>
          <a:p>
            <a:pPr eaLnBrk="1" hangingPunct="1">
              <a:buNone/>
            </a:pPr>
            <a:r>
              <a:rPr lang="fr-BE" sz="2400" dirty="0"/>
              <a:t>30 juin: </a:t>
            </a:r>
            <a:r>
              <a:rPr lang="fr-FR" sz="2400" dirty="0"/>
              <a:t>①②</a:t>
            </a:r>
            <a:r>
              <a:rPr lang="fr-FR" sz="2400" dirty="0">
                <a:solidFill>
                  <a:srgbClr val="008000"/>
                </a:solidFill>
              </a:rPr>
              <a:t>❸</a:t>
            </a:r>
            <a:r>
              <a:rPr lang="fr-FR" sz="2400" strike="dblStrike" dirty="0">
                <a:solidFill>
                  <a:schemeClr val="bg1">
                    <a:lumMod val="75000"/>
                  </a:schemeClr>
                </a:solidFill>
              </a:rPr>
              <a:t>④❺</a:t>
            </a:r>
            <a:endParaRPr lang="fr-FR" sz="24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buNone/>
            </a:pPr>
            <a:r>
              <a:rPr lang="fr-BE" sz="2400" dirty="0"/>
              <a:t>19 août : </a:t>
            </a:r>
            <a:r>
              <a:rPr lang="fr-FR" sz="2400" dirty="0"/>
              <a:t>①</a:t>
            </a:r>
            <a:r>
              <a:rPr lang="fr-FR" sz="2400" dirty="0">
                <a:solidFill>
                  <a:srgbClr val="008000"/>
                </a:solidFill>
              </a:rPr>
              <a:t>❷</a:t>
            </a:r>
            <a:r>
              <a:rPr lang="fr-FR" sz="2400" strike="dblStrike" dirty="0">
                <a:solidFill>
                  <a:schemeClr val="bg1">
                    <a:lumMod val="75000"/>
                  </a:schemeClr>
                </a:solidFill>
              </a:rPr>
              <a:t>❸</a:t>
            </a:r>
            <a:endParaRPr lang="fr-BE" sz="2400" strike="dblStrike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buNone/>
            </a:pPr>
            <a:r>
              <a:rPr lang="fr-BE" sz="2400" dirty="0" smtClean="0">
                <a:solidFill>
                  <a:srgbClr val="FF0000"/>
                </a:solidFill>
              </a:rPr>
              <a:t>23 </a:t>
            </a:r>
            <a:r>
              <a:rPr lang="fr-BE" sz="2400" dirty="0">
                <a:solidFill>
                  <a:srgbClr val="FF0000"/>
                </a:solidFill>
              </a:rPr>
              <a:t>août </a:t>
            </a:r>
            <a:r>
              <a:rPr lang="fr-BE" sz="2400" dirty="0"/>
              <a:t>: </a:t>
            </a:r>
            <a:r>
              <a:rPr lang="fr-FR" sz="2400" strike="dblStrike" dirty="0">
                <a:solidFill>
                  <a:schemeClr val="bg1">
                    <a:lumMod val="75000"/>
                  </a:schemeClr>
                </a:solidFill>
              </a:rPr>
              <a:t>①</a:t>
            </a:r>
            <a:r>
              <a:rPr lang="fr-FR" sz="2400" dirty="0">
                <a:solidFill>
                  <a:srgbClr val="008000"/>
                </a:solidFill>
              </a:rPr>
              <a:t>❷</a:t>
            </a:r>
            <a:endParaRPr lang="fr-BE" sz="2400" dirty="0"/>
          </a:p>
          <a:p>
            <a:pPr eaLnBrk="1" hangingPunct="1">
              <a:buNone/>
            </a:pPr>
            <a:r>
              <a:rPr lang="fr-BE" sz="2400" dirty="0"/>
              <a:t>1</a:t>
            </a:r>
            <a:r>
              <a:rPr lang="fr-BE" sz="2400" baseline="30000" dirty="0"/>
              <a:t>er</a:t>
            </a:r>
            <a:r>
              <a:rPr lang="fr-BE" sz="2400" dirty="0"/>
              <a:t> septembre rentrée en </a:t>
            </a:r>
            <a:r>
              <a:rPr lang="fr-FR" sz="2400" dirty="0">
                <a:solidFill>
                  <a:srgbClr val="008000"/>
                </a:solidFill>
              </a:rPr>
              <a:t>❷</a:t>
            </a:r>
            <a:endParaRPr lang="fr-BE" sz="2400" dirty="0"/>
          </a:p>
          <a:p>
            <a:pPr eaLnBrk="1" hangingPunct="1">
              <a:buFont typeface="Wingdings" pitchFamily="2" charset="2"/>
              <a:buNone/>
            </a:pPr>
            <a:endParaRPr lang="fr-FR" sz="1800" dirty="0"/>
          </a:p>
          <a:p>
            <a:pPr marL="0" indent="0" algn="just">
              <a:buNone/>
            </a:pPr>
            <a:r>
              <a:rPr lang="fr-FR" sz="2000" cap="small" dirty="0" smtClean="0">
                <a:solidFill>
                  <a:schemeClr val="tx2">
                    <a:lumMod val="75000"/>
                  </a:schemeClr>
                </a:solidFill>
              </a:rPr>
              <a:t>       à</a:t>
            </a:r>
            <a:r>
              <a:rPr lang="fr-FR" sz="2000" dirty="0" smtClean="0">
                <a:solidFill>
                  <a:schemeClr val="tx2">
                    <a:lumMod val="75000"/>
                  </a:schemeClr>
                </a:solidFill>
              </a:rPr>
              <a:t> retenir </a:t>
            </a:r>
            <a:r>
              <a:rPr lang="fr-FR" sz="2000" dirty="0" smtClean="0"/>
              <a:t>: tant qu’il y a une liste d’attente, les mouvements sont possibles</a:t>
            </a:r>
          </a:p>
          <a:p>
            <a:pPr marL="0" indent="0" algn="just">
              <a:buNone/>
            </a:pPr>
            <a:endParaRPr lang="fr-FR" sz="1800" dirty="0" smtClean="0"/>
          </a:p>
          <a:p>
            <a:pPr marL="0" indent="0" algn="just">
              <a:buNone/>
            </a:pPr>
            <a:r>
              <a:rPr lang="fr-FR" sz="1800" dirty="0" smtClean="0">
                <a:sym typeface="Wingdings" panose="05000000000000000000" pitchFamily="2" charset="2"/>
              </a:rPr>
              <a:t>       </a:t>
            </a:r>
            <a:r>
              <a:rPr lang="fr-BE" sz="1800" dirty="0">
                <a:solidFill>
                  <a:schemeClr val="tx2">
                    <a:lumMod val="75000"/>
                  </a:schemeClr>
                </a:solidFill>
              </a:rPr>
              <a:t>Remarque</a:t>
            </a:r>
            <a:r>
              <a:rPr lang="fr-BE" sz="1800" dirty="0"/>
              <a:t>: la remise des CEB</a:t>
            </a:r>
          </a:p>
          <a:p>
            <a:pPr marL="0" indent="0" algn="just">
              <a:buNone/>
            </a:pPr>
            <a:endParaRPr lang="fr-FR" sz="1800" dirty="0"/>
          </a:p>
        </p:txBody>
      </p:sp>
      <p:pic>
        <p:nvPicPr>
          <p:cNvPr id="6147" name="Image 5" descr="filet.jpg"/>
          <p:cNvPicPr preferRelativeResize="0">
            <a:picLocks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ZoneText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7803" y="530522"/>
            <a:ext cx="8216900" cy="461665"/>
          </a:xfrm>
          <a:prstGeom prst="rect">
            <a:avLst/>
          </a:prstGeom>
          <a:noFill/>
          <a:ln w="19050">
            <a:solidFill>
              <a:srgbClr val="F4AA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625475" indent="-625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</a:t>
            </a:r>
            <a:r>
              <a:rPr lang="fr-FR" altLang="fr-FR" sz="2400" b="1" dirty="0" smtClean="0">
                <a:solidFill>
                  <a:srgbClr val="001D77"/>
                </a:solidFill>
              </a:rPr>
              <a:t>Evolutions possibles</a:t>
            </a:r>
            <a:r>
              <a:rPr lang="fr-FR" altLang="fr-FR" sz="2400" b="1" dirty="0"/>
              <a:t> </a:t>
            </a:r>
            <a:endParaRPr lang="fr-BE" altLang="fr-FR" sz="2400" b="1" u="sng" dirty="0"/>
          </a:p>
        </p:txBody>
      </p:sp>
      <p:sp>
        <p:nvSpPr>
          <p:cNvPr id="2" name="Rectangle 1"/>
          <p:cNvSpPr/>
          <p:nvPr>
            <p:custDataLst>
              <p:tags r:id="rId4"/>
            </p:custDataLst>
          </p:nvPr>
        </p:nvSpPr>
        <p:spPr>
          <a:xfrm>
            <a:off x="534154" y="2011689"/>
            <a:ext cx="7930836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fr-BE" dirty="0">
              <a:sym typeface="Wingdings" pitchFamily="2" charset="2"/>
            </a:endParaRP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fr-BE" dirty="0" smtClean="0">
              <a:sym typeface="Wingdings" pitchFamily="2" charset="2"/>
            </a:endParaRP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fr-BE" dirty="0">
              <a:sym typeface="Wingdings" pitchFamily="2" charset="2"/>
            </a:endParaRP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fr-BE" dirty="0" smtClean="0">
              <a:sym typeface="Wingdings" pitchFamily="2" charset="2"/>
            </a:endParaRP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fr-BE" dirty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endParaRPr lang="fr-FR" dirty="0"/>
          </a:p>
        </p:txBody>
      </p:sp>
      <p:pic>
        <p:nvPicPr>
          <p:cNvPr id="6" name="Picture 4" descr="ANd9GcQ2ali7iGBaDcX8BuzMgKc_XEhgH5TcK4EgRoCFF0mxyjWAHGDS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403219" y="4501753"/>
            <a:ext cx="523097" cy="48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1614660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69900" y="1031875"/>
            <a:ext cx="8229600" cy="5414963"/>
          </a:xfrm>
        </p:spPr>
        <p:txBody>
          <a:bodyPr/>
          <a:lstStyle/>
          <a:p>
            <a:pPr marL="0" indent="0" algn="just">
              <a:buNone/>
            </a:pPr>
            <a:endParaRPr lang="fr-FR" sz="1800" dirty="0"/>
          </a:p>
          <a:p>
            <a:pPr eaLnBrk="1" hangingPunct="1">
              <a:buFont typeface="Calibri" panose="020F0502020204030204" pitchFamily="34" charset="0"/>
              <a:buChar char="‐"/>
            </a:pPr>
            <a:r>
              <a:rPr lang="fr-FR" sz="1800" dirty="0">
                <a:solidFill>
                  <a:srgbClr val="008000"/>
                </a:solidFill>
              </a:rPr>
              <a:t>A partir du </a:t>
            </a:r>
            <a:r>
              <a:rPr lang="fr-FR" sz="1800" dirty="0" smtClean="0">
                <a:solidFill>
                  <a:srgbClr val="008000"/>
                </a:solidFill>
              </a:rPr>
              <a:t>25 </a:t>
            </a:r>
            <a:r>
              <a:rPr lang="fr-FR" sz="1800" dirty="0">
                <a:solidFill>
                  <a:srgbClr val="008000"/>
                </a:solidFill>
              </a:rPr>
              <a:t>avril </a:t>
            </a:r>
            <a:r>
              <a:rPr lang="fr-FR" sz="1800" dirty="0" smtClean="0">
                <a:solidFill>
                  <a:srgbClr val="008000"/>
                </a:solidFill>
              </a:rPr>
              <a:t>2022</a:t>
            </a:r>
            <a:endParaRPr lang="fr-FR" sz="1800" dirty="0">
              <a:solidFill>
                <a:srgbClr val="008000"/>
              </a:solidFill>
            </a:endParaRPr>
          </a:p>
          <a:p>
            <a:pPr eaLnBrk="1" hangingPunct="1">
              <a:buFont typeface="Calibri" panose="020F0502020204030204" pitchFamily="34" charset="0"/>
              <a:buChar char="‐"/>
            </a:pPr>
            <a:endParaRPr lang="fr-FR" sz="1800" dirty="0">
              <a:solidFill>
                <a:srgbClr val="008000"/>
              </a:solidFill>
            </a:endParaRPr>
          </a:p>
          <a:p>
            <a:pPr eaLnBrk="1" hangingPunct="1">
              <a:buFont typeface="Calibri" panose="020F0502020204030204" pitchFamily="34" charset="0"/>
              <a:buChar char="‐"/>
            </a:pPr>
            <a:r>
              <a:rPr lang="fr-FR" sz="1800" dirty="0"/>
              <a:t>Par </a:t>
            </a:r>
            <a:r>
              <a:rPr lang="fr-FR" sz="1800" dirty="0">
                <a:solidFill>
                  <a:srgbClr val="008000"/>
                </a:solidFill>
              </a:rPr>
              <a:t>ordre chronologique</a:t>
            </a:r>
            <a:r>
              <a:rPr lang="fr-FR" sz="1800" dirty="0"/>
              <a:t>, à la suite des inscriptions enregistrées entre le </a:t>
            </a:r>
            <a:r>
              <a:rPr lang="fr-FR" sz="1800" dirty="0" smtClean="0"/>
              <a:t>14 février </a:t>
            </a:r>
            <a:r>
              <a:rPr lang="fr-FR" sz="1800" dirty="0"/>
              <a:t>et le </a:t>
            </a:r>
            <a:r>
              <a:rPr lang="fr-FR" sz="1800" dirty="0" smtClean="0"/>
              <a:t>11 </a:t>
            </a:r>
            <a:r>
              <a:rPr lang="fr-FR" sz="1800" dirty="0"/>
              <a:t>mars</a:t>
            </a:r>
          </a:p>
          <a:p>
            <a:pPr eaLnBrk="1" hangingPunct="1">
              <a:buFont typeface="Calibri" panose="020F0502020204030204" pitchFamily="34" charset="0"/>
              <a:buChar char="‐"/>
            </a:pPr>
            <a:endParaRPr lang="fr-FR" sz="1800" dirty="0"/>
          </a:p>
          <a:p>
            <a:pPr eaLnBrk="1" hangingPunct="1">
              <a:buFont typeface="Calibri" panose="020F0502020204030204" pitchFamily="34" charset="0"/>
              <a:buChar char="‐"/>
            </a:pPr>
            <a:r>
              <a:rPr lang="fr-FR" sz="1800" dirty="0"/>
              <a:t>Demande à introduire avec le FUI (ou son duplicata) </a:t>
            </a:r>
            <a:r>
              <a:rPr lang="fr-FR" sz="1800" dirty="0">
                <a:solidFill>
                  <a:srgbClr val="008000"/>
                </a:solidFill>
              </a:rPr>
              <a:t>dans chaque établissement</a:t>
            </a:r>
            <a:r>
              <a:rPr lang="fr-FR" sz="1800" dirty="0"/>
              <a:t> où on veut </a:t>
            </a:r>
            <a:r>
              <a:rPr lang="fr-FR" sz="1800" dirty="0" smtClean="0"/>
              <a:t>s</a:t>
            </a:r>
            <a:r>
              <a:rPr lang="fr-FR" altLang="fr-FR" sz="1800" dirty="0" smtClean="0"/>
              <a:t>’</a:t>
            </a:r>
            <a:r>
              <a:rPr lang="fr-FR" sz="1800" dirty="0" smtClean="0"/>
              <a:t>inscrire</a:t>
            </a:r>
          </a:p>
          <a:p>
            <a:pPr marL="0" indent="0" eaLnBrk="1" hangingPunct="1">
              <a:buNone/>
            </a:pPr>
            <a:r>
              <a:rPr 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→ </a:t>
            </a:r>
            <a:r>
              <a:rPr lang="fr-FR" sz="1800" dirty="0" smtClean="0"/>
              <a:t>Le </a:t>
            </a:r>
            <a:r>
              <a:rPr lang="fr-FR" sz="1800" dirty="0"/>
              <a:t>parent reçoit une attestation d</a:t>
            </a:r>
            <a:r>
              <a:rPr lang="fr-FR" altLang="fr-FR" sz="1800" dirty="0"/>
              <a:t>’</a:t>
            </a:r>
            <a:r>
              <a:rPr lang="fr-FR" sz="1800" dirty="0"/>
              <a:t>inscription ou de refus d</a:t>
            </a:r>
            <a:r>
              <a:rPr lang="fr-FR" altLang="fr-FR" sz="1800" dirty="0"/>
              <a:t>’</a:t>
            </a:r>
            <a:r>
              <a:rPr lang="fr-FR" sz="1800" dirty="0"/>
              <a:t>inscription</a:t>
            </a:r>
          </a:p>
          <a:p>
            <a:pPr eaLnBrk="1" hangingPunct="1">
              <a:buFont typeface="Calibri" panose="020F0502020204030204" pitchFamily="34" charset="0"/>
              <a:buChar char="‐"/>
            </a:pPr>
            <a:endParaRPr lang="fr-FR" sz="1800" dirty="0"/>
          </a:p>
          <a:p>
            <a:pPr eaLnBrk="1" hangingPunct="1">
              <a:buFont typeface="Calibri" panose="020F0502020204030204" pitchFamily="34" charset="0"/>
              <a:buChar char="‐"/>
            </a:pPr>
            <a:r>
              <a:rPr lang="fr-FR" sz="1800" dirty="0"/>
              <a:t>Inscription chronologique = </a:t>
            </a:r>
            <a:r>
              <a:rPr lang="fr-FR" sz="1800" dirty="0" smtClean="0"/>
              <a:t>assimilé à moindre préférence</a:t>
            </a:r>
          </a:p>
          <a:p>
            <a:pPr marL="0" indent="0" eaLnBrk="1" hangingPunct="1">
              <a:buNone/>
            </a:pPr>
            <a:r>
              <a:rPr lang="fr-FR" sz="1800" dirty="0" smtClean="0"/>
              <a:t>		Ex.: ①②③④</a:t>
            </a:r>
            <a:r>
              <a:rPr lang="fr-FR" sz="1800" dirty="0" smtClean="0">
                <a:solidFill>
                  <a:schemeClr val="accent3">
                    <a:lumMod val="75000"/>
                  </a:schemeClr>
                </a:solidFill>
              </a:rPr>
              <a:t>⓿</a:t>
            </a:r>
          </a:p>
          <a:p>
            <a:pPr marL="0" indent="0" eaLnBrk="1" hangingPunct="1">
              <a:buNone/>
            </a:pPr>
            <a:r>
              <a:rPr lang="fr-FR" sz="1800" dirty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fr-FR" sz="1800" dirty="0" smtClean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fr-FR" sz="1800" dirty="0" smtClean="0"/>
              <a:t>6 juillet: </a:t>
            </a:r>
            <a:r>
              <a:rPr lang="fr-FR" sz="1800" dirty="0"/>
              <a:t>①②</a:t>
            </a:r>
            <a:r>
              <a:rPr lang="fr-FR" sz="1800" dirty="0">
                <a:solidFill>
                  <a:schemeClr val="accent3">
                    <a:lumMod val="75000"/>
                  </a:schemeClr>
                </a:solidFill>
              </a:rPr>
              <a:t>③</a:t>
            </a:r>
            <a:r>
              <a:rPr lang="fr-FR" sz="1800" strike="dblStrike" dirty="0">
                <a:solidFill>
                  <a:schemeClr val="bg1">
                    <a:lumMod val="75000"/>
                  </a:schemeClr>
                </a:solidFill>
              </a:rPr>
              <a:t>④⓿</a:t>
            </a:r>
          </a:p>
          <a:p>
            <a:pPr marL="0" indent="0" eaLnBrk="1" hangingPunct="1">
              <a:buNone/>
            </a:pPr>
            <a:endParaRPr lang="fr-FR" sz="18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endParaRPr lang="fr-FR" sz="1800" dirty="0" smtClean="0"/>
          </a:p>
          <a:p>
            <a:pPr marL="0" indent="0" algn="just">
              <a:buNone/>
            </a:pPr>
            <a:endParaRPr lang="fr-FR" sz="1800" dirty="0" smtClean="0"/>
          </a:p>
          <a:p>
            <a:pPr marL="0" indent="0" algn="just">
              <a:buNone/>
            </a:pPr>
            <a:r>
              <a:rPr lang="fr-FR" sz="1800" dirty="0" smtClean="0">
                <a:sym typeface="Wingdings" panose="05000000000000000000" pitchFamily="2" charset="2"/>
              </a:rPr>
              <a:t> </a:t>
            </a:r>
            <a:endParaRPr lang="fr-FR" sz="1800" dirty="0"/>
          </a:p>
        </p:txBody>
      </p:sp>
      <p:pic>
        <p:nvPicPr>
          <p:cNvPr id="6147" name="Image 5" descr="filet.jpg"/>
          <p:cNvPicPr preferRelativeResize="0"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ZoneText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7803" y="530522"/>
            <a:ext cx="8216900" cy="461665"/>
          </a:xfrm>
          <a:prstGeom prst="rect">
            <a:avLst/>
          </a:prstGeom>
          <a:noFill/>
          <a:ln w="19050">
            <a:solidFill>
              <a:srgbClr val="F4AA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625475" indent="-625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</a:t>
            </a:r>
            <a:r>
              <a:rPr lang="fr-FR" altLang="fr-FR" sz="2400" b="1" dirty="0" smtClean="0">
                <a:solidFill>
                  <a:srgbClr val="001D77"/>
                </a:solidFill>
              </a:rPr>
              <a:t>Les inscriptions chronologiques</a:t>
            </a:r>
            <a:r>
              <a:rPr lang="fr-FR" altLang="fr-FR" sz="2400" b="1" dirty="0"/>
              <a:t> </a:t>
            </a:r>
            <a:endParaRPr lang="fr-BE" altLang="fr-FR" sz="2400" u="sng" dirty="0"/>
          </a:p>
        </p:txBody>
      </p:sp>
      <p:sp>
        <p:nvSpPr>
          <p:cNvPr id="2" name="Rectangle 1"/>
          <p:cNvSpPr/>
          <p:nvPr>
            <p:custDataLst>
              <p:tags r:id="rId4"/>
            </p:custDataLst>
          </p:nvPr>
        </p:nvSpPr>
        <p:spPr>
          <a:xfrm>
            <a:off x="534154" y="2011689"/>
            <a:ext cx="7930836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fr-BE" dirty="0">
              <a:sym typeface="Wingdings" pitchFamily="2" charset="2"/>
            </a:endParaRP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fr-BE" dirty="0" smtClean="0">
              <a:sym typeface="Wingdings" pitchFamily="2" charset="2"/>
            </a:endParaRP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fr-BE" dirty="0">
              <a:sym typeface="Wingdings" pitchFamily="2" charset="2"/>
            </a:endParaRP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fr-BE" dirty="0" smtClean="0">
              <a:sym typeface="Wingdings" pitchFamily="2" charset="2"/>
            </a:endParaRPr>
          </a:p>
          <a:p>
            <a:pPr marL="285750" indent="-285750" eaLnBrk="1" hangingPunct="1">
              <a:lnSpc>
                <a:spcPct val="90000"/>
              </a:lnSpc>
              <a:buFont typeface="Wingdings" panose="05000000000000000000" pitchFamily="2" charset="2"/>
              <a:buChar char="à"/>
            </a:pPr>
            <a:endParaRPr lang="fr-BE" dirty="0">
              <a:sym typeface="Wingdings" pitchFamily="2" charset="2"/>
            </a:endParaRPr>
          </a:p>
          <a:p>
            <a:pPr eaLnBrk="1" hangingPunct="1">
              <a:lnSpc>
                <a:spcPct val="90000"/>
              </a:lnSpc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4698381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262744"/>
            <a:ext cx="8229600" cy="4863420"/>
          </a:xfrm>
        </p:spPr>
        <p:txBody>
          <a:bodyPr/>
          <a:lstStyle/>
          <a:p>
            <a:r>
              <a:rPr lang="fr-BE" sz="2000" dirty="0" smtClean="0"/>
              <a:t>Le numéro vert </a:t>
            </a:r>
            <a:r>
              <a:rPr lang="fr-BE" sz="2000" b="1" dirty="0" smtClean="0">
                <a:solidFill>
                  <a:srgbClr val="00B050"/>
                </a:solidFill>
              </a:rPr>
              <a:t>0800/188.55 </a:t>
            </a:r>
            <a:r>
              <a:rPr lang="fr-BE" sz="2000" b="1" dirty="0" smtClean="0"/>
              <a:t>ou</a:t>
            </a:r>
            <a:r>
              <a:rPr lang="fr-BE" sz="2000" b="1" dirty="0" smtClean="0">
                <a:solidFill>
                  <a:srgbClr val="00B050"/>
                </a:solidFill>
              </a:rPr>
              <a:t> </a:t>
            </a:r>
            <a:r>
              <a:rPr lang="fr-BE" sz="2000" b="1" dirty="0" smtClean="0">
                <a:solidFill>
                  <a:srgbClr val="00B050"/>
                </a:solidFill>
                <a:hlinkClick r:id="rId6"/>
              </a:rPr>
              <a:t>inscription@cfwb.be</a:t>
            </a:r>
            <a:r>
              <a:rPr lang="fr-BE" sz="2000" b="1" dirty="0" smtClean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endParaRPr lang="fr-BE" sz="2000" b="1" dirty="0" smtClean="0">
              <a:solidFill>
                <a:srgbClr val="00B050"/>
              </a:solidFill>
            </a:endParaRPr>
          </a:p>
          <a:p>
            <a:r>
              <a:rPr lang="fr-BE" sz="2000" dirty="0"/>
              <a:t>L’</a:t>
            </a:r>
            <a:r>
              <a:rPr lang="fr-BE" sz="2000" b="1" dirty="0"/>
              <a:t>application « CIRI parents »</a:t>
            </a:r>
            <a:endParaRPr lang="fr-BE" sz="2000" dirty="0"/>
          </a:p>
          <a:p>
            <a:pPr marL="0" indent="0">
              <a:buNone/>
            </a:pPr>
            <a:endParaRPr lang="fr-BE" sz="20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fr-BE" sz="20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fr-BE" sz="20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fr-BE" sz="20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fr-BE" sz="20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fr-BE" sz="2000" dirty="0" smtClean="0">
              <a:solidFill>
                <a:srgbClr val="00B050"/>
              </a:solidFill>
            </a:endParaRPr>
          </a:p>
          <a:p>
            <a:endParaRPr lang="fr-BE" sz="2000" dirty="0"/>
          </a:p>
          <a:p>
            <a:pPr>
              <a:buFontTx/>
              <a:buChar char="-"/>
            </a:pPr>
            <a:endParaRPr lang="fr-BE" sz="2000" dirty="0" smtClean="0"/>
          </a:p>
          <a:p>
            <a:endParaRPr lang="fr-BE" sz="2000" dirty="0"/>
          </a:p>
        </p:txBody>
      </p:sp>
      <p:sp>
        <p:nvSpPr>
          <p:cNvPr id="4" name="Titre 3"/>
          <p:cNvSpPr txBox="1"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457200" y="615305"/>
            <a:ext cx="82296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F4AA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625475" indent="-625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</a:t>
            </a:r>
            <a:r>
              <a:rPr lang="fr-FR" altLang="fr-FR" sz="2400" b="1" dirty="0">
                <a:solidFill>
                  <a:srgbClr val="002060"/>
                </a:solidFill>
              </a:rPr>
              <a:t>D</a:t>
            </a:r>
            <a:r>
              <a:rPr lang="fr-FR" altLang="fr-FR" sz="2400" b="1" dirty="0" smtClean="0">
                <a:solidFill>
                  <a:srgbClr val="002060"/>
                </a:solidFill>
              </a:rPr>
              <a:t>es renseignements complémentaires</a:t>
            </a:r>
            <a:endParaRPr lang="fr-BE" altLang="fr-FR" sz="2400" b="1" dirty="0">
              <a:solidFill>
                <a:srgbClr val="002060"/>
              </a:solidFill>
            </a:endParaRPr>
          </a:p>
        </p:txBody>
      </p:sp>
      <p:pic>
        <p:nvPicPr>
          <p:cNvPr id="5" name="Image 5" descr="filet.jpg"/>
          <p:cNvPicPr preferRelativeResize="0">
            <a:picLocks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>
            <p:custDataLst>
              <p:tags r:id="rId4"/>
            </p:custDataLst>
          </p:nvPr>
        </p:nvPicPr>
        <p:blipFill rotWithShape="1">
          <a:blip r:embed="rId8"/>
          <a:srcRect l="9277" r="19354" b="41362"/>
          <a:stretch/>
        </p:blipFill>
        <p:spPr>
          <a:xfrm>
            <a:off x="1746504" y="2661231"/>
            <a:ext cx="5833872" cy="2748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1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1262744"/>
            <a:ext cx="8229600" cy="4863420"/>
          </a:xfrm>
        </p:spPr>
        <p:txBody>
          <a:bodyPr/>
          <a:lstStyle/>
          <a:p>
            <a:r>
              <a:rPr lang="fr-BE" sz="2000" dirty="0" smtClean="0"/>
              <a:t>Le site </a:t>
            </a:r>
            <a:r>
              <a:rPr lang="fr-BE" sz="2000" b="1" dirty="0" smtClean="0">
                <a:hlinkClick r:id="rId6"/>
              </a:rPr>
              <a:t>www.inscription.cfwb.be</a:t>
            </a:r>
            <a:r>
              <a:rPr lang="fr-BE" sz="2000" b="1" dirty="0" smtClean="0"/>
              <a:t> </a:t>
            </a:r>
          </a:p>
          <a:p>
            <a:endParaRPr lang="fr-BE" sz="2000" dirty="0"/>
          </a:p>
          <a:p>
            <a:pPr marL="0" indent="0">
              <a:buNone/>
            </a:pPr>
            <a:endParaRPr lang="fr-BE" sz="2000" dirty="0" smtClean="0"/>
          </a:p>
          <a:p>
            <a:endParaRPr lang="fr-BE" sz="2000" dirty="0"/>
          </a:p>
        </p:txBody>
      </p:sp>
      <p:sp>
        <p:nvSpPr>
          <p:cNvPr id="4" name="Titre 3"/>
          <p:cNvSpPr txBox="1"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457200" y="615305"/>
            <a:ext cx="82296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F4AA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625475" indent="-625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</a:t>
            </a:r>
            <a:r>
              <a:rPr lang="fr-FR" altLang="fr-FR" sz="2400" b="1" dirty="0">
                <a:solidFill>
                  <a:srgbClr val="002060"/>
                </a:solidFill>
              </a:rPr>
              <a:t>D</a:t>
            </a:r>
            <a:r>
              <a:rPr lang="fr-FR" altLang="fr-FR" sz="2400" b="1" dirty="0" smtClean="0">
                <a:solidFill>
                  <a:srgbClr val="002060"/>
                </a:solidFill>
              </a:rPr>
              <a:t>es renseignements complémentaires</a:t>
            </a:r>
            <a:endParaRPr lang="fr-BE" altLang="fr-FR" sz="2400" b="1" dirty="0">
              <a:solidFill>
                <a:srgbClr val="002060"/>
              </a:solidFill>
            </a:endParaRPr>
          </a:p>
        </p:txBody>
      </p:sp>
      <p:pic>
        <p:nvPicPr>
          <p:cNvPr id="5" name="Image 5" descr="filet.jpg"/>
          <p:cNvPicPr preferRelativeResize="0">
            <a:picLocks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57200" y="1692817"/>
            <a:ext cx="8449056" cy="4788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5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pPr marL="0" indent="0" algn="ctr">
              <a:buNone/>
            </a:pPr>
            <a:endParaRPr lang="fr-BE" dirty="0" smtClean="0"/>
          </a:p>
          <a:p>
            <a:pPr marL="0" indent="0" algn="ctr">
              <a:buNone/>
            </a:pPr>
            <a:endParaRPr lang="fr-BE" dirty="0" smtClean="0"/>
          </a:p>
          <a:p>
            <a:pPr marL="0" indent="0" algn="ctr">
              <a:buNone/>
            </a:pPr>
            <a:r>
              <a:rPr lang="fr-BE" dirty="0" smtClean="0"/>
              <a:t>Merci pour votre attention</a:t>
            </a:r>
            <a:endParaRPr lang="fr-BE" dirty="0"/>
          </a:p>
        </p:txBody>
      </p:sp>
      <p:sp>
        <p:nvSpPr>
          <p:cNvPr id="5" name="Titre 3"/>
          <p:cNvSpPr txBox="1"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457200" y="615305"/>
            <a:ext cx="8229600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F4AA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625475" indent="-625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</a:t>
            </a:r>
            <a:r>
              <a:rPr lang="fr-FR" altLang="fr-FR" sz="2400" b="1" dirty="0" smtClean="0">
                <a:solidFill>
                  <a:srgbClr val="002060"/>
                </a:solidFill>
              </a:rPr>
              <a:t>Questions - réponses</a:t>
            </a:r>
            <a:endParaRPr lang="fr-BE" altLang="fr-FR" sz="2400" b="1" dirty="0">
              <a:solidFill>
                <a:srgbClr val="002060"/>
              </a:solidFill>
            </a:endParaRPr>
          </a:p>
        </p:txBody>
      </p:sp>
      <p:pic>
        <p:nvPicPr>
          <p:cNvPr id="6" name="Image 5" descr="filet.jpg"/>
          <p:cNvPicPr preferRelativeResize="0">
            <a:picLocks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40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6997049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ZoneTexte 3"/>
          <p:cNvSpPr txBox="1"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457200" y="615305"/>
            <a:ext cx="8229600" cy="461665"/>
          </a:xfrm>
          <a:prstGeom prst="rect">
            <a:avLst/>
          </a:prstGeom>
          <a:noFill/>
          <a:ln w="19050">
            <a:solidFill>
              <a:srgbClr val="F4AA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625475" indent="-625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</a:t>
            </a:r>
            <a:r>
              <a:rPr lang="fr-FR" altLang="fr-FR" sz="2400" b="1" dirty="0" smtClean="0">
                <a:solidFill>
                  <a:srgbClr val="001D77"/>
                </a:solidFill>
              </a:rPr>
              <a:t>Processus</a:t>
            </a:r>
            <a:r>
              <a:rPr lang="fr-FR" altLang="fr-FR" sz="2400" b="1" dirty="0"/>
              <a:t> </a:t>
            </a:r>
            <a:endParaRPr lang="fr-BE" altLang="fr-FR" sz="2400" u="sng" dirty="0"/>
          </a:p>
        </p:txBody>
      </p:sp>
    </p:spTree>
    <p:extLst>
      <p:ext uri="{BB962C8B-B14F-4D97-AF65-F5344CB8AC3E}">
        <p14:creationId xmlns:p14="http://schemas.microsoft.com/office/powerpoint/2010/main" val="359750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BE" altLang="fr-FR" dirty="0"/>
              <a:t/>
            </a:r>
            <a:br>
              <a:rPr lang="fr-BE" altLang="fr-FR" dirty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algn="just">
              <a:buFontTx/>
              <a:buChar char="-"/>
            </a:pPr>
            <a:endParaRPr lang="fr-BE" sz="2000" dirty="0" smtClean="0"/>
          </a:p>
          <a:p>
            <a:pPr algn="just">
              <a:buFontTx/>
              <a:buChar char="-"/>
            </a:pPr>
            <a:endParaRPr lang="fr-BE" sz="2000" dirty="0" smtClean="0"/>
          </a:p>
          <a:p>
            <a:pPr marL="0" indent="0">
              <a:buNone/>
            </a:pPr>
            <a:endParaRPr lang="fr-BE" sz="2400" dirty="0"/>
          </a:p>
          <a:p>
            <a:pPr>
              <a:buFontTx/>
              <a:buChar char="-"/>
            </a:pPr>
            <a:endParaRPr lang="fr-BE" sz="2400" dirty="0" smtClean="0"/>
          </a:p>
          <a:p>
            <a:pPr>
              <a:buFontTx/>
              <a:buChar char="-"/>
            </a:pPr>
            <a:endParaRPr lang="fr-BE" sz="2400" dirty="0"/>
          </a:p>
          <a:p>
            <a:pPr marL="0" indent="0">
              <a:buNone/>
            </a:pPr>
            <a:endParaRPr lang="fr-BE" sz="2400" dirty="0" smtClean="0"/>
          </a:p>
          <a:p>
            <a:pPr marL="0" indent="0">
              <a:buNone/>
            </a:pPr>
            <a:endParaRPr lang="fr-BE" sz="2400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Titr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615305"/>
            <a:ext cx="8229600" cy="461665"/>
          </a:xfrm>
          <a:prstGeom prst="rect">
            <a:avLst/>
          </a:prstGeom>
          <a:noFill/>
          <a:ln w="19050">
            <a:solidFill>
              <a:srgbClr val="F4AA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marL="625475" indent="-625475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+mj-cs"/>
              </a:defRPr>
            </a:lvl1pPr>
            <a:lvl2pPr marL="742950" indent="-28575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</a:t>
            </a:r>
            <a:r>
              <a:rPr lang="fr-FR" altLang="fr-FR" sz="2400" b="1" dirty="0">
                <a:solidFill>
                  <a:srgbClr val="001D77"/>
                </a:solidFill>
              </a:rPr>
              <a:t>Q</a:t>
            </a:r>
            <a:r>
              <a:rPr lang="fr-FR" altLang="fr-FR" sz="2400" b="1" dirty="0" smtClean="0">
                <a:solidFill>
                  <a:srgbClr val="001D77"/>
                </a:solidFill>
              </a:rPr>
              <a:t>uand s’inscrire?</a:t>
            </a:r>
            <a:endParaRPr lang="fr-BE" altLang="fr-FR" sz="2400" b="1" u="sng" dirty="0"/>
          </a:p>
        </p:txBody>
      </p:sp>
      <p:pic>
        <p:nvPicPr>
          <p:cNvPr id="5" name="Image 5" descr="filet.jpg"/>
          <p:cNvPicPr preferRelativeResize="0">
            <a:picLocks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>
            <p:custDataLst>
              <p:tags r:id="rId5"/>
            </p:custDataLst>
          </p:nvPr>
        </p:nvSpPr>
        <p:spPr>
          <a:xfrm>
            <a:off x="715224" y="1486930"/>
            <a:ext cx="8048530" cy="4099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BE" sz="3200" dirty="0">
                <a:solidFill>
                  <a:srgbClr val="008000"/>
                </a:solidFill>
              </a:rPr>
              <a:t>Entre le </a:t>
            </a:r>
            <a:r>
              <a:rPr lang="fr-BE" sz="3200" dirty="0" smtClean="0">
                <a:solidFill>
                  <a:srgbClr val="008000"/>
                </a:solidFill>
              </a:rPr>
              <a:t>14 février </a:t>
            </a:r>
            <a:r>
              <a:rPr lang="fr-BE" sz="3200" dirty="0">
                <a:solidFill>
                  <a:srgbClr val="008000"/>
                </a:solidFill>
              </a:rPr>
              <a:t>et le </a:t>
            </a:r>
            <a:r>
              <a:rPr lang="fr-BE" sz="3200" dirty="0" smtClean="0">
                <a:solidFill>
                  <a:srgbClr val="008000"/>
                </a:solidFill>
              </a:rPr>
              <a:t>11 </a:t>
            </a:r>
            <a:r>
              <a:rPr lang="fr-BE" sz="3200" dirty="0">
                <a:solidFill>
                  <a:srgbClr val="008000"/>
                </a:solidFill>
              </a:rPr>
              <a:t>mars </a:t>
            </a:r>
            <a:r>
              <a:rPr lang="fr-BE" sz="3200" dirty="0" smtClean="0">
                <a:solidFill>
                  <a:srgbClr val="008000"/>
                </a:solidFill>
              </a:rPr>
              <a:t>2022 </a:t>
            </a:r>
            <a:r>
              <a:rPr lang="fr-BE" sz="3200" dirty="0">
                <a:solidFill>
                  <a:srgbClr val="008000"/>
                </a:solidFill>
              </a:rPr>
              <a:t>inclus</a:t>
            </a:r>
          </a:p>
          <a:p>
            <a:pPr eaLnBrk="1" hangingPunct="1">
              <a:lnSpc>
                <a:spcPct val="80000"/>
              </a:lnSpc>
            </a:pPr>
            <a:endParaRPr lang="fr-BE" sz="3500" dirty="0">
              <a:solidFill>
                <a:srgbClr val="008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BE" sz="2100" dirty="0"/>
              <a:t>Pas d</a:t>
            </a:r>
            <a:r>
              <a:rPr lang="fr-BE" altLang="fr-FR" sz="2100" dirty="0"/>
              <a:t>’</a:t>
            </a:r>
            <a:r>
              <a:rPr lang="fr-BE" sz="2100" dirty="0"/>
              <a:t>ordre chronologique pendant cette période.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BE" sz="3500" dirty="0"/>
              <a:t>  </a:t>
            </a:r>
          </a:p>
          <a:p>
            <a:pPr marL="342900" indent="-342900" algn="just" eaLnBrk="1" hangingPunct="1">
              <a:buFont typeface="Calibri" panose="020F0502020204030204" pitchFamily="34" charset="0"/>
              <a:buChar char="‐"/>
            </a:pPr>
            <a:r>
              <a:rPr lang="fr-BE" dirty="0"/>
              <a:t>Réduction de la possibilité d’obtenir une place au sein d’un des établissements souhaités </a:t>
            </a:r>
            <a:r>
              <a:rPr lang="fr-BE" dirty="0">
                <a:sym typeface="Wingdings" panose="05000000000000000000" pitchFamily="2" charset="2"/>
              </a:rPr>
              <a:t> reprise des inscriptions le 25 avril 2022 (inscriptions dites chronologiques)</a:t>
            </a:r>
          </a:p>
          <a:p>
            <a:pPr marL="342900" indent="-342900" algn="just" eaLnBrk="1" hangingPunct="1">
              <a:buFont typeface="Calibri" panose="020F0502020204030204" pitchFamily="34" charset="0"/>
              <a:buChar char="‐"/>
            </a:pPr>
            <a:endParaRPr lang="fr-BE" dirty="0">
              <a:sym typeface="Wingdings" panose="05000000000000000000" pitchFamily="2" charset="2"/>
            </a:endParaRPr>
          </a:p>
          <a:p>
            <a:pPr marL="342900" indent="-342900" algn="just" eaLnBrk="1" hangingPunct="1">
              <a:buFont typeface="Calibri" panose="020F0502020204030204" pitchFamily="34" charset="0"/>
              <a:buChar char="‐"/>
            </a:pPr>
            <a:r>
              <a:rPr lang="fr-BE" dirty="0">
                <a:sym typeface="Wingdings" panose="05000000000000000000" pitchFamily="2" charset="2"/>
              </a:rPr>
              <a:t>Perte de la possibilité d’invoquer une éventuelle priorité</a:t>
            </a:r>
          </a:p>
          <a:p>
            <a:pPr algn="just" eaLnBrk="1" hangingPunct="1">
              <a:buNone/>
            </a:pPr>
            <a:endParaRPr lang="fr-BE" dirty="0">
              <a:sym typeface="Wingdings" panose="05000000000000000000" pitchFamily="2" charset="2"/>
            </a:endParaRPr>
          </a:p>
          <a:p>
            <a:pPr algn="ctr" eaLnBrk="1" hangingPunct="1">
              <a:buNone/>
            </a:pPr>
            <a:r>
              <a:rPr lang="fr-BE" b="1" dirty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Possibilité de mandater une tierce personne </a:t>
            </a:r>
            <a:r>
              <a:rPr lang="fr-BE" b="1" dirty="0">
                <a:sym typeface="Wingdings" panose="05000000000000000000" pitchFamily="2" charset="2"/>
              </a:rPr>
              <a:t>(procuration sous forme libre)</a:t>
            </a:r>
          </a:p>
          <a:p>
            <a:pPr algn="ctr" eaLnBrk="1" hangingPunct="1">
              <a:buNone/>
            </a:pPr>
            <a:r>
              <a:rPr lang="fr-BE" sz="1600" dirty="0">
                <a:sym typeface="Wingdings" panose="05000000000000000000" pitchFamily="2" charset="2"/>
              </a:rPr>
              <a:t>Un modèle est joint au document d’information et est disponible sur le site</a:t>
            </a:r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87373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fr-BE" dirty="0" smtClean="0">
                <a:solidFill>
                  <a:srgbClr val="008000"/>
                </a:solidFill>
              </a:rPr>
              <a:t>Dans </a:t>
            </a:r>
            <a:r>
              <a:rPr lang="fr-BE" dirty="0" smtClean="0">
                <a:solidFill>
                  <a:srgbClr val="008000"/>
                </a:solidFill>
              </a:rPr>
              <a:t>l</a:t>
            </a:r>
            <a:r>
              <a:rPr lang="fr-BE" altLang="fr-FR" dirty="0" smtClean="0">
                <a:solidFill>
                  <a:srgbClr val="008000"/>
                </a:solidFill>
              </a:rPr>
              <a:t>’</a:t>
            </a:r>
            <a:r>
              <a:rPr lang="fr-BE" dirty="0" smtClean="0">
                <a:solidFill>
                  <a:srgbClr val="008000"/>
                </a:solidFill>
              </a:rPr>
              <a:t>école secondaire </a:t>
            </a:r>
            <a:r>
              <a:rPr lang="fr-BE" dirty="0">
                <a:solidFill>
                  <a:srgbClr val="008000"/>
                </a:solidFill>
              </a:rPr>
              <a:t>de sa 1</a:t>
            </a:r>
            <a:r>
              <a:rPr lang="fr-BE" baseline="30000" dirty="0">
                <a:solidFill>
                  <a:srgbClr val="008000"/>
                </a:solidFill>
              </a:rPr>
              <a:t>ère</a:t>
            </a:r>
            <a:r>
              <a:rPr lang="fr-BE" dirty="0">
                <a:solidFill>
                  <a:srgbClr val="008000"/>
                </a:solidFill>
              </a:rPr>
              <a:t> préférence</a:t>
            </a:r>
          </a:p>
          <a:p>
            <a:pPr algn="ctr" eaLnBrk="1" hangingPunct="1">
              <a:buFont typeface="Wingdings" pitchFamily="2" charset="2"/>
              <a:buNone/>
            </a:pPr>
            <a:endParaRPr lang="fr-BE" sz="2000" dirty="0" smtClean="0"/>
          </a:p>
          <a:p>
            <a:pPr algn="ctr" eaLnBrk="1" hangingPunct="1">
              <a:buFont typeface="Wingdings" pitchFamily="2" charset="2"/>
              <a:buNone/>
            </a:pPr>
            <a:endParaRPr lang="fr-BE" sz="2000" dirty="0" smtClean="0"/>
          </a:p>
          <a:p>
            <a:pPr algn="just" eaLnBrk="1" hangingPunct="1">
              <a:buFont typeface="Arial" panose="020B0604020202020204" pitchFamily="34" charset="0"/>
              <a:buChar char="→"/>
            </a:pPr>
            <a:r>
              <a:rPr lang="fr-BE" sz="2000" dirty="0" smtClean="0"/>
              <a:t>Possibilité </a:t>
            </a:r>
            <a:r>
              <a:rPr lang="fr-BE" sz="2000" dirty="0"/>
              <a:t>d</a:t>
            </a:r>
            <a:r>
              <a:rPr lang="fr-BE" altLang="fr-FR" sz="2000" dirty="0"/>
              <a:t>’</a:t>
            </a:r>
            <a:r>
              <a:rPr lang="fr-BE" sz="2000" dirty="0"/>
              <a:t>indiquer d</a:t>
            </a:r>
            <a:r>
              <a:rPr lang="fr-BE" altLang="fr-FR" sz="2000" dirty="0"/>
              <a:t>’</a:t>
            </a:r>
            <a:r>
              <a:rPr lang="fr-BE" sz="2000" dirty="0"/>
              <a:t>autres choix </a:t>
            </a:r>
            <a:r>
              <a:rPr lang="fr-BE" sz="2000" dirty="0" smtClean="0"/>
              <a:t>d</a:t>
            </a:r>
            <a:r>
              <a:rPr lang="fr-BE" altLang="fr-FR" sz="2000" dirty="0" smtClean="0"/>
              <a:t>’</a:t>
            </a:r>
            <a:r>
              <a:rPr lang="fr-BE" sz="2000" dirty="0" smtClean="0"/>
              <a:t>école </a:t>
            </a:r>
            <a:r>
              <a:rPr lang="fr-BE" sz="2000" dirty="0"/>
              <a:t>sur </a:t>
            </a:r>
            <a:r>
              <a:rPr lang="fr-BE" sz="2000" dirty="0" smtClean="0"/>
              <a:t>le formulaire unique d</a:t>
            </a:r>
            <a:r>
              <a:rPr lang="fr-BE" altLang="fr-FR" sz="2000" dirty="0" smtClean="0"/>
              <a:t>’</a:t>
            </a:r>
            <a:r>
              <a:rPr lang="fr-BE" sz="2000" dirty="0" smtClean="0"/>
              <a:t>inscription (volet confidentiel) </a:t>
            </a:r>
          </a:p>
          <a:p>
            <a:pPr algn="just" eaLnBrk="1" hangingPunct="1">
              <a:buFont typeface="Arial" panose="020B0604020202020204" pitchFamily="34" charset="0"/>
              <a:buChar char="→"/>
            </a:pPr>
            <a:r>
              <a:rPr lang="fr-BE" sz="2000" dirty="0" smtClean="0"/>
              <a:t>Pas d’incidence sur la possibilité d’obtenir une place dans l’école de </a:t>
            </a:r>
            <a:r>
              <a:rPr lang="fr-BE" sz="2000" dirty="0" err="1" smtClean="0"/>
              <a:t>1</a:t>
            </a:r>
            <a:r>
              <a:rPr lang="fr-BE" sz="2000" baseline="30000" dirty="0" err="1" smtClean="0"/>
              <a:t>re</a:t>
            </a:r>
            <a:r>
              <a:rPr lang="fr-BE" sz="2000" dirty="0" smtClean="0"/>
              <a:t> préférence</a:t>
            </a:r>
          </a:p>
          <a:p>
            <a:pPr algn="just" eaLnBrk="1" hangingPunct="1">
              <a:buFont typeface="Arial" panose="020B0604020202020204" pitchFamily="34" charset="0"/>
              <a:buChar char="→"/>
            </a:pPr>
            <a:r>
              <a:rPr lang="fr-BE" sz="2000" dirty="0" smtClean="0">
                <a:sym typeface="Wingdings" panose="05000000000000000000" pitchFamily="2" charset="2"/>
              </a:rPr>
              <a:t>Si l’école est </a:t>
            </a:r>
            <a:r>
              <a:rPr lang="fr-BE" sz="2000" dirty="0" smtClean="0">
                <a:sym typeface="Wingdings" panose="05000000000000000000" pitchFamily="2" charset="2"/>
              </a:rPr>
              <a:t>présumée </a:t>
            </a:r>
            <a:r>
              <a:rPr lang="fr-BE" sz="2000" dirty="0" smtClean="0">
                <a:sym typeface="Wingdings" panose="05000000000000000000" pitchFamily="2" charset="2"/>
              </a:rPr>
              <a:t>incomplète, obtention d’une place dès l’introduction de la demande d’inscription</a:t>
            </a:r>
          </a:p>
          <a:p>
            <a:pPr marL="0" indent="0" algn="just">
              <a:buNone/>
            </a:pPr>
            <a:endParaRPr lang="fr-BE" sz="2000" dirty="0">
              <a:sym typeface="Wingdings" panose="05000000000000000000" pitchFamily="2" charset="2"/>
            </a:endParaRPr>
          </a:p>
        </p:txBody>
      </p:sp>
      <p:pic>
        <p:nvPicPr>
          <p:cNvPr id="4" name="Image 5" descr="filet.jpg"/>
          <p:cNvPicPr preferRelativeResize="0"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/>
          <p:cNvSpPr txBox="1"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457200" y="615305"/>
            <a:ext cx="8229600" cy="461665"/>
          </a:xfrm>
          <a:prstGeom prst="rect">
            <a:avLst/>
          </a:prstGeom>
          <a:noFill/>
          <a:ln w="19050">
            <a:solidFill>
              <a:srgbClr val="F4AA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625475" indent="-625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</a:t>
            </a:r>
            <a:r>
              <a:rPr lang="fr-FR" altLang="fr-FR" sz="2400" b="1" dirty="0">
                <a:solidFill>
                  <a:srgbClr val="001D77"/>
                </a:solidFill>
              </a:rPr>
              <a:t>O</a:t>
            </a:r>
            <a:r>
              <a:rPr lang="fr-FR" altLang="fr-FR" sz="2400" b="1" dirty="0" smtClean="0">
                <a:solidFill>
                  <a:srgbClr val="001D77"/>
                </a:solidFill>
              </a:rPr>
              <a:t>ù s’inscrire?</a:t>
            </a:r>
            <a:r>
              <a:rPr lang="fr-FR" altLang="fr-FR" sz="2400" b="1" dirty="0"/>
              <a:t> </a:t>
            </a:r>
            <a:endParaRPr lang="fr-BE" altLang="fr-FR" sz="2400" u="sng" dirty="0"/>
          </a:p>
        </p:txBody>
      </p:sp>
    </p:spTree>
    <p:extLst>
      <p:ext uri="{BB962C8B-B14F-4D97-AF65-F5344CB8AC3E}">
        <p14:creationId xmlns:p14="http://schemas.microsoft.com/office/powerpoint/2010/main" val="189913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73377" y="1600200"/>
            <a:ext cx="8625526" cy="45259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fr-BE" dirty="0">
                <a:solidFill>
                  <a:srgbClr val="008000"/>
                </a:solidFill>
              </a:rPr>
              <a:t>Avec le formulaire unique d</a:t>
            </a:r>
            <a:r>
              <a:rPr lang="fr-BE" altLang="fr-FR" dirty="0">
                <a:solidFill>
                  <a:srgbClr val="008000"/>
                </a:solidFill>
              </a:rPr>
              <a:t>’</a:t>
            </a:r>
            <a:r>
              <a:rPr lang="fr-BE" dirty="0">
                <a:solidFill>
                  <a:srgbClr val="008000"/>
                </a:solidFill>
              </a:rPr>
              <a:t>inscription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fr-BE" sz="2400" dirty="0" smtClean="0"/>
              <a:t>Déposé en main propre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fr-BE" sz="2400" dirty="0" smtClean="0"/>
              <a:t>Possibilité de procuration</a:t>
            </a:r>
          </a:p>
          <a:p>
            <a:pPr algn="ctr" eaLnBrk="1" hangingPunct="1">
              <a:buFont typeface="Wingdings" pitchFamily="2" charset="2"/>
              <a:buNone/>
            </a:pPr>
            <a:endParaRPr lang="fr-BE" sz="2400" dirty="0" smtClean="0"/>
          </a:p>
          <a:p>
            <a:pPr algn="ctr" eaLnBrk="1" hangingPunct="1">
              <a:buFont typeface="Wingdings" pitchFamily="2" charset="2"/>
              <a:buNone/>
            </a:pPr>
            <a:endParaRPr lang="fr-BE" sz="2400" dirty="0"/>
          </a:p>
          <a:p>
            <a:pPr algn="ctr" eaLnBrk="1" hangingPunct="1">
              <a:buFont typeface="Wingdings" pitchFamily="2" charset="2"/>
              <a:buNone/>
            </a:pPr>
            <a:endParaRPr lang="fr-BE" dirty="0" smtClean="0">
              <a:solidFill>
                <a:srgbClr val="008000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fr-BE" dirty="0" smtClean="0">
                <a:solidFill>
                  <a:srgbClr val="008000"/>
                </a:solidFill>
              </a:rPr>
              <a:t>Accusé </a:t>
            </a:r>
            <a:r>
              <a:rPr lang="fr-BE" dirty="0">
                <a:solidFill>
                  <a:srgbClr val="008000"/>
                </a:solidFill>
              </a:rPr>
              <a:t>de réception </a:t>
            </a:r>
            <a:r>
              <a:rPr lang="fr-BE" sz="2400" dirty="0" smtClean="0">
                <a:solidFill>
                  <a:srgbClr val="008000"/>
                </a:solidFill>
              </a:rPr>
              <a:t>(sauf si école présumée incomplète)</a:t>
            </a:r>
            <a:endParaRPr lang="fr-BE" sz="2400" dirty="0" smtClean="0">
              <a:solidFill>
                <a:srgbClr val="008000"/>
              </a:solidFill>
            </a:endParaRPr>
          </a:p>
          <a:p>
            <a:pPr algn="ctr" eaLnBrk="1" hangingPunct="1">
              <a:buNone/>
            </a:pPr>
            <a:r>
              <a:rPr lang="fr-BE" sz="2400" dirty="0">
                <a:solidFill>
                  <a:srgbClr val="FF0000"/>
                </a:solidFill>
              </a:rPr>
              <a:t>A </a:t>
            </a:r>
            <a:r>
              <a:rPr lang="fr-BE" sz="2400" dirty="0" smtClean="0">
                <a:solidFill>
                  <a:srgbClr val="FF0000"/>
                </a:solidFill>
              </a:rPr>
              <a:t>vérifier attentivement</a:t>
            </a:r>
            <a:endParaRPr lang="fr-BE" sz="2400" dirty="0">
              <a:solidFill>
                <a:srgbClr val="FF0000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fr-BE" sz="2400" dirty="0"/>
              <a:t>c</a:t>
            </a:r>
            <a:r>
              <a:rPr lang="fr-BE" sz="2400" dirty="0" smtClean="0"/>
              <a:t>ar il </a:t>
            </a:r>
            <a:r>
              <a:rPr lang="fr-BE" sz="2400" dirty="0"/>
              <a:t>contient les informations qui serviront en cas de </a:t>
            </a:r>
            <a:r>
              <a:rPr lang="fr-BE" sz="2400" dirty="0" smtClean="0"/>
              <a:t>classemen</a:t>
            </a:r>
            <a:r>
              <a:rPr lang="fr-BE" sz="2400" dirty="0"/>
              <a:t>t</a:t>
            </a:r>
            <a:endParaRPr lang="fr-BE" dirty="0"/>
          </a:p>
        </p:txBody>
      </p:sp>
      <p:pic>
        <p:nvPicPr>
          <p:cNvPr id="4" name="Image 5" descr="filet.jpg"/>
          <p:cNvPicPr preferRelativeResize="0"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3"/>
          <p:cNvSpPr txBox="1"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457200" y="615305"/>
            <a:ext cx="8229600" cy="461665"/>
          </a:xfrm>
          <a:prstGeom prst="rect">
            <a:avLst/>
          </a:prstGeom>
          <a:noFill/>
          <a:ln w="19050">
            <a:solidFill>
              <a:srgbClr val="F4AA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625475" indent="-625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</a:t>
            </a:r>
            <a:r>
              <a:rPr lang="fr-FR" altLang="fr-FR" sz="2400" b="1" dirty="0" smtClean="0">
                <a:solidFill>
                  <a:srgbClr val="001D77"/>
                </a:solidFill>
              </a:rPr>
              <a:t>Comment s’inscrire?</a:t>
            </a:r>
            <a:r>
              <a:rPr lang="fr-FR" altLang="fr-FR" sz="2400" b="1" dirty="0"/>
              <a:t> </a:t>
            </a:r>
            <a:endParaRPr lang="fr-BE" altLang="fr-FR" sz="2400" b="1" u="sng" dirty="0"/>
          </a:p>
        </p:txBody>
      </p:sp>
      <p:sp>
        <p:nvSpPr>
          <p:cNvPr id="3" name="Flèche vers le bas 2"/>
          <p:cNvSpPr/>
          <p:nvPr>
            <p:custDataLst>
              <p:tags r:id="rId4"/>
            </p:custDataLst>
          </p:nvPr>
        </p:nvSpPr>
        <p:spPr>
          <a:xfrm>
            <a:off x="4073382" y="3096284"/>
            <a:ext cx="815263" cy="1195059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5289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BE" sz="2400" dirty="0">
                <a:solidFill>
                  <a:srgbClr val="008000"/>
                </a:solidFill>
              </a:rPr>
              <a:t>Désigner un ou plusieurs écoles sur base des critères des parents et de l’enfant</a:t>
            </a:r>
          </a:p>
          <a:p>
            <a:pPr eaLnBrk="1" hangingPunct="1">
              <a:buFontTx/>
              <a:buNone/>
            </a:pPr>
            <a:endParaRPr lang="fr-BE" sz="2400" dirty="0"/>
          </a:p>
          <a:p>
            <a:pPr eaLnBrk="1" hangingPunct="1">
              <a:buFontTx/>
              <a:buNone/>
            </a:pPr>
            <a:r>
              <a:rPr lang="fr-BE" sz="2400" dirty="0"/>
              <a:t>A ne pas négliger :</a:t>
            </a:r>
          </a:p>
          <a:p>
            <a:pPr eaLnBrk="1" hangingPunct="1">
              <a:buFontTx/>
              <a:buChar char="-"/>
            </a:pPr>
            <a:r>
              <a:rPr lang="fr-BE" sz="2400" dirty="0"/>
              <a:t>Période d’inscription spécifique</a:t>
            </a:r>
          </a:p>
          <a:p>
            <a:pPr eaLnBrk="1" hangingPunct="1">
              <a:buFontTx/>
              <a:buChar char="-"/>
            </a:pPr>
            <a:r>
              <a:rPr lang="fr-BE" sz="2400" dirty="0"/>
              <a:t>Liste de préférences à établir dès </a:t>
            </a:r>
            <a:r>
              <a:rPr lang="fr-BE" sz="2400" dirty="0" smtClean="0"/>
              <a:t>maintenant</a:t>
            </a:r>
            <a:endParaRPr lang="fr-BE" sz="2400" dirty="0"/>
          </a:p>
          <a:p>
            <a:pPr eaLnBrk="1" hangingPunct="1">
              <a:buFontTx/>
              <a:buChar char="-"/>
            </a:pPr>
            <a:r>
              <a:rPr lang="fr-BE" sz="2400" dirty="0"/>
              <a:t>Hiérarchie des préférences</a:t>
            </a:r>
          </a:p>
          <a:p>
            <a:pPr eaLnBrk="1" hangingPunct="1">
              <a:buFontTx/>
              <a:buChar char="-"/>
            </a:pPr>
            <a:r>
              <a:rPr lang="fr-BE" sz="2400" dirty="0"/>
              <a:t>Mode de classement : priorités et indice composite</a:t>
            </a:r>
          </a:p>
          <a:p>
            <a:endParaRPr lang="fr-BE" dirty="0"/>
          </a:p>
        </p:txBody>
      </p:sp>
      <p:pic>
        <p:nvPicPr>
          <p:cNvPr id="4" name="Image 5" descr="filet.jpg"/>
          <p:cNvPicPr preferRelativeResize="0">
            <a:picLocks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0"/>
          <a:stretch>
            <a:fillRect/>
          </a:stretch>
        </p:blipFill>
        <p:spPr bwMode="auto">
          <a:xfrm>
            <a:off x="0" y="6526213"/>
            <a:ext cx="9140825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3"/>
          <p:cNvSpPr txBox="1"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 bwMode="auto">
          <a:xfrm>
            <a:off x="457200" y="615305"/>
            <a:ext cx="8229600" cy="461665"/>
          </a:xfrm>
          <a:prstGeom prst="rect">
            <a:avLst/>
          </a:prstGeom>
          <a:noFill/>
          <a:ln w="19050">
            <a:solidFill>
              <a:srgbClr val="F4AA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625475" indent="-6254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dirty="0" smtClean="0">
                <a:solidFill>
                  <a:srgbClr val="C9282D"/>
                </a:solidFill>
              </a:rPr>
              <a:t>•</a:t>
            </a:r>
            <a:r>
              <a:rPr lang="fr-FR" altLang="fr-FR" sz="2400" dirty="0" smtClean="0">
                <a:solidFill>
                  <a:srgbClr val="F4AA00"/>
                </a:solidFill>
              </a:rPr>
              <a:t>•</a:t>
            </a:r>
            <a:r>
              <a:rPr lang="fr-FR" altLang="fr-FR" sz="2400" dirty="0" smtClean="0">
                <a:solidFill>
                  <a:srgbClr val="001D77"/>
                </a:solidFill>
              </a:rPr>
              <a:t>• </a:t>
            </a:r>
            <a:r>
              <a:rPr lang="fr-FR" altLang="fr-FR" sz="2400" b="1" dirty="0" smtClean="0">
                <a:solidFill>
                  <a:srgbClr val="001D77"/>
                </a:solidFill>
              </a:rPr>
              <a:t>Avant la période d’inscription</a:t>
            </a:r>
            <a:r>
              <a:rPr lang="fr-FR" altLang="fr-FR" sz="2400" b="1" dirty="0"/>
              <a:t> </a:t>
            </a:r>
            <a:endParaRPr lang="fr-BE" altLang="fr-FR" sz="2400" b="1" u="sng" dirty="0"/>
          </a:p>
        </p:txBody>
      </p:sp>
    </p:spTree>
    <p:extLst>
      <p:ext uri="{BB962C8B-B14F-4D97-AF65-F5344CB8AC3E}">
        <p14:creationId xmlns:p14="http://schemas.microsoft.com/office/powerpoint/2010/main" val="335695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17568</TotalTime>
  <Words>1728</Words>
  <Application>Microsoft Office PowerPoint</Application>
  <PresentationFormat>Affichage à l'écran (4:3)</PresentationFormat>
  <Paragraphs>449</Paragraphs>
  <Slides>49</Slides>
  <Notes>34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49</vt:i4>
      </vt:variant>
    </vt:vector>
  </HeadingPairs>
  <TitlesOfParts>
    <vt:vector size="54" baseType="lpstr">
      <vt:lpstr>ＭＳ Ｐゴシック</vt:lpstr>
      <vt:lpstr>Arial</vt:lpstr>
      <vt:lpstr>Calibri</vt:lpstr>
      <vt:lpstr>Wingdings</vt:lpstr>
      <vt:lpstr>Thème Office</vt:lpstr>
      <vt:lpstr>  Décret « Inscription »  Première année commune de l’enseignement secondaire    Janvier 2022</vt:lpstr>
      <vt:lpstr>Présentation PowerPoint</vt:lpstr>
      <vt:lpstr>Présentation PowerPoint</vt:lpstr>
      <vt:lpstr>Présentation PowerPoint</vt:lpstr>
      <vt:lpstr>••• Processus </vt:lpstr>
      <vt:lpstr> </vt:lpstr>
      <vt:lpstr>••• Où s’inscrire? </vt:lpstr>
      <vt:lpstr>••• Comment s’inscrire? </vt:lpstr>
      <vt:lpstr>••• Avant la période d’inscription </vt:lpstr>
      <vt:lpstr>••• Le volet général</vt:lpstr>
      <vt:lpstr>••• Le volet général</vt:lpstr>
      <vt:lpstr>••• Le volet confidentiel</vt:lpstr>
      <vt:lpstr>••• Le volet confidentiel</vt:lpstr>
      <vt:lpstr>••• La période d’inscription </vt:lpstr>
      <vt:lpstr>••• La fin de la période d’inscription </vt:lpstr>
      <vt:lpstr>••• Fin de la période d’inscription</vt:lpstr>
      <vt:lpstr>••• Comment classe-t-on dans une école complète?</vt:lpstr>
      <vt:lpstr>••• Quels sont les critères de classement?</vt:lpstr>
      <vt:lpstr>••• Le classement de l’école</vt:lpstr>
      <vt:lpstr>••• Les écoles « ISEF »</vt:lpstr>
      <vt:lpstr>••• Les priorités</vt:lpstr>
      <vt:lpstr>••• Les priorités</vt:lpstr>
      <vt:lpstr>••• Les priorités</vt:lpstr>
      <vt:lpstr>••• Le calcul de l’indice composite</vt:lpstr>
      <vt:lpstr>••• Les 7 coefficients de l’indice composite</vt:lpstr>
      <vt:lpstr>••• Les 7 coefficients de l’indice composite</vt:lpstr>
      <vt:lpstr>••• Les 7 coefficients de l’indice composite</vt:lpstr>
      <vt:lpstr>••• Les 7 coefficients de l’indice composite</vt:lpstr>
      <vt:lpstr>••• Les 7 coefficients de l’indice composite</vt:lpstr>
      <vt:lpstr>••• Les 7 coefficients de l’indice composite</vt:lpstr>
      <vt:lpstr>••• Comment calcule-t-on les coefficients 2 et 3?</vt:lpstr>
      <vt:lpstr>Calcul de la proximité</vt:lpstr>
      <vt:lpstr>••• Qu’entend-on par domicile?</vt:lpstr>
      <vt:lpstr>••• D’autres domiciles?</vt:lpstr>
      <vt:lpstr>Présentation PowerPoint</vt:lpstr>
      <vt:lpstr>Présentation PowerPoint</vt:lpstr>
      <vt:lpstr>Présentation PowerPoint</vt:lpstr>
      <vt:lpstr>Présentation PowerPoint</vt:lpstr>
      <vt:lpstr>••• Preuve ?</vt:lpstr>
      <vt:lpstr>Présentation PowerPoint</vt:lpstr>
      <vt:lpstr>••• Un exemple de classement 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••• Des renseignements complémentaires</vt:lpstr>
      <vt:lpstr>••• Des renseignements complémentaires</vt:lpstr>
      <vt:lpstr>••• Questions - réponses</vt:lpstr>
    </vt:vector>
  </TitlesOfParts>
  <Company>Ministère de la Communauté française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Quentin Stevens</dc:creator>
  <cp:lastModifiedBy>TOURNAY Thibault</cp:lastModifiedBy>
  <cp:revision>896</cp:revision>
  <cp:lastPrinted>2020-01-28T13:10:21Z</cp:lastPrinted>
  <dcterms:created xsi:type="dcterms:W3CDTF">2012-07-13T11:47:22Z</dcterms:created>
  <dcterms:modified xsi:type="dcterms:W3CDTF">2022-01-11T08:50:24Z</dcterms:modified>
</cp:coreProperties>
</file>