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94" r:id="rId2"/>
  </p:sldMasterIdLst>
  <p:notesMasterIdLst>
    <p:notesMasterId r:id="rId37"/>
  </p:notesMasterIdLst>
  <p:handoutMasterIdLst>
    <p:handoutMasterId r:id="rId38"/>
  </p:handoutMasterIdLst>
  <p:sldIdLst>
    <p:sldId id="256" r:id="rId3"/>
    <p:sldId id="257" r:id="rId4"/>
    <p:sldId id="258" r:id="rId5"/>
    <p:sldId id="292" r:id="rId6"/>
    <p:sldId id="259" r:id="rId7"/>
    <p:sldId id="260" r:id="rId8"/>
    <p:sldId id="293" r:id="rId9"/>
    <p:sldId id="263" r:id="rId10"/>
    <p:sldId id="264" r:id="rId11"/>
    <p:sldId id="265" r:id="rId12"/>
    <p:sldId id="267" r:id="rId13"/>
    <p:sldId id="291" r:id="rId14"/>
    <p:sldId id="268" r:id="rId15"/>
    <p:sldId id="284" r:id="rId16"/>
    <p:sldId id="285" r:id="rId17"/>
    <p:sldId id="286" r:id="rId18"/>
    <p:sldId id="287" r:id="rId19"/>
    <p:sldId id="296" r:id="rId20"/>
    <p:sldId id="288" r:id="rId21"/>
    <p:sldId id="298" r:id="rId22"/>
    <p:sldId id="294" r:id="rId23"/>
    <p:sldId id="297" r:id="rId24"/>
    <p:sldId id="275" r:id="rId25"/>
    <p:sldId id="289" r:id="rId26"/>
    <p:sldId id="276" r:id="rId27"/>
    <p:sldId id="277" r:id="rId28"/>
    <p:sldId id="295" r:id="rId29"/>
    <p:sldId id="290" r:id="rId30"/>
    <p:sldId id="278" r:id="rId31"/>
    <p:sldId id="279" r:id="rId32"/>
    <p:sldId id="280" r:id="rId33"/>
    <p:sldId id="281" r:id="rId34"/>
    <p:sldId id="282" r:id="rId35"/>
    <p:sldId id="283" r:id="rId36"/>
  </p:sldIdLst>
  <p:sldSz cx="9144000" cy="6858000" type="screen4x3"/>
  <p:notesSz cx="6797675" cy="98726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59D"/>
    <a:srgbClr val="962C60"/>
    <a:srgbClr val="2187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55" d="100"/>
          <a:sy n="55" d="100"/>
        </p:scale>
        <p:origin x="1550" y="43"/>
      </p:cViewPr>
      <p:guideLst>
        <p:guide orient="horz" pos="61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1824" y="7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48CA1DD-2839-410E-810E-36828CDF7D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693738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l"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E501263-1B2D-4545-949A-B3BF80219E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r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31E374B-D059-4FEB-B31D-145450B6A1D6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39DC296-171A-468E-9E0F-BED839FD0B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l"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E3C39EC-04D2-4DAE-9597-73AD6B23ED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r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DA5D4BB-D804-4A98-9CEB-792BE3F31A9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9E2071E-ABB9-4B26-B545-58BF714EEA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l"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1CAE68B-6B85-4E93-808B-D630AE19BD9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r"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533FB0F-8A5B-465C-B3AF-206AA5D7BDE6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F4F3580C-264A-44BE-992D-346485B33B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54" tIns="47627" rIns="95254" bIns="47627" rtlCol="0" anchor="ctr"/>
          <a:lstStyle/>
          <a:p>
            <a:pPr lvl="0"/>
            <a:endParaRPr lang="fr-BE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0A02CE39-51D2-45E4-B46A-9E64D8CA6E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1825"/>
          </a:xfrm>
          <a:prstGeom prst="rect">
            <a:avLst/>
          </a:prstGeom>
        </p:spPr>
        <p:txBody>
          <a:bodyPr vert="horz" lIns="95254" tIns="47627" rIns="95254" bIns="47627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BE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9E136D-EAE1-4D71-A6E1-B36A0A7B45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10700"/>
            <a:ext cx="2946400" cy="538163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l" eaLnBrk="1" hangingPunct="1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D49B10-1373-4428-8380-65DF5BC361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r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9A0D67A-3081-4A86-A1B8-98217AA7F86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>
            <a:extLst>
              <a:ext uri="{FF2B5EF4-FFF2-40B4-BE49-F238E27FC236}">
                <a16:creationId xmlns:a16="http://schemas.microsoft.com/office/drawing/2014/main" id="{5FBD6620-D2E2-476D-823E-99CB320E93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>
            <a:extLst>
              <a:ext uri="{FF2B5EF4-FFF2-40B4-BE49-F238E27FC236}">
                <a16:creationId xmlns:a16="http://schemas.microsoft.com/office/drawing/2014/main" id="{F1BDC3D3-39E8-4F09-8F66-7564DBC21F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39940" name="Espace réservé du numéro de diapositive 3">
            <a:extLst>
              <a:ext uri="{FF2B5EF4-FFF2-40B4-BE49-F238E27FC236}">
                <a16:creationId xmlns:a16="http://schemas.microsoft.com/office/drawing/2014/main" id="{0BF9E91E-DE01-40F0-A0B8-D84CEF671F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E3FAAD5-84E2-4C8F-9B0E-A2BAF75F1484}" type="slidenum">
              <a:rPr lang="fr-BE" smtClean="0"/>
              <a:pPr>
                <a:defRPr/>
              </a:pPr>
              <a:t>1</a:t>
            </a:fld>
            <a:endParaRPr lang="fr-BE"/>
          </a:p>
        </p:txBody>
      </p:sp>
      <p:sp>
        <p:nvSpPr>
          <p:cNvPr id="39941" name="Espace réservé de la date 4">
            <a:extLst>
              <a:ext uri="{FF2B5EF4-FFF2-40B4-BE49-F238E27FC236}">
                <a16:creationId xmlns:a16="http://schemas.microsoft.com/office/drawing/2014/main" id="{E6795237-F877-47E3-A4F4-CFC0742EA8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DECF5D-D6C1-457C-A58F-CA274C5892A7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39942" name="Espace réservé du pied de page 5">
            <a:extLst>
              <a:ext uri="{FF2B5EF4-FFF2-40B4-BE49-F238E27FC236}">
                <a16:creationId xmlns:a16="http://schemas.microsoft.com/office/drawing/2014/main" id="{5D013D81-09F7-4824-8517-4B1333DB8E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39943" name="Espace réservé de l'en-tête 6">
            <a:extLst>
              <a:ext uri="{FF2B5EF4-FFF2-40B4-BE49-F238E27FC236}">
                <a16:creationId xmlns:a16="http://schemas.microsoft.com/office/drawing/2014/main" id="{5AB4199C-BCF9-412D-9584-6A88044B71D0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dirty="0"/>
              <a:t>S’inscrire en première année de l’enseignement secondaire pour l’année scolaire 2016-2017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>
            <a:extLst>
              <a:ext uri="{FF2B5EF4-FFF2-40B4-BE49-F238E27FC236}">
                <a16:creationId xmlns:a16="http://schemas.microsoft.com/office/drawing/2014/main" id="{E6EF3D3A-BCEE-4E9C-8D15-A47AF3A5A5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ce réservé des commentaires 2">
            <a:extLst>
              <a:ext uri="{FF2B5EF4-FFF2-40B4-BE49-F238E27FC236}">
                <a16:creationId xmlns:a16="http://schemas.microsoft.com/office/drawing/2014/main" id="{877CD70E-D8BA-49E1-999F-99A82B19B6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49156" name="Espace réservé du numéro de diapositive 3">
            <a:extLst>
              <a:ext uri="{FF2B5EF4-FFF2-40B4-BE49-F238E27FC236}">
                <a16:creationId xmlns:a16="http://schemas.microsoft.com/office/drawing/2014/main" id="{EECBB4DA-7123-4953-B2C7-255BDBC4DF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207F53D-F95C-4847-8CC5-D1917493B27F}" type="slidenum">
              <a:rPr lang="fr-BE" smtClean="0"/>
              <a:pPr>
                <a:defRPr/>
              </a:pPr>
              <a:t>14</a:t>
            </a:fld>
            <a:endParaRPr lang="fr-BE"/>
          </a:p>
        </p:txBody>
      </p:sp>
      <p:sp>
        <p:nvSpPr>
          <p:cNvPr id="49157" name="Espace réservé de la date 4">
            <a:extLst>
              <a:ext uri="{FF2B5EF4-FFF2-40B4-BE49-F238E27FC236}">
                <a16:creationId xmlns:a16="http://schemas.microsoft.com/office/drawing/2014/main" id="{8BC9B66C-8DCE-4456-B27F-6CBC3491E6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9FCBE5B-55B2-4476-88C7-B14D725ED5CE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49158" name="Espace réservé du pied de page 5">
            <a:extLst>
              <a:ext uri="{FF2B5EF4-FFF2-40B4-BE49-F238E27FC236}">
                <a16:creationId xmlns:a16="http://schemas.microsoft.com/office/drawing/2014/main" id="{455CF6B9-D9AE-49A5-AFD1-4660B356930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9159" name="Espace réservé de l'en-tête 6">
            <a:extLst>
              <a:ext uri="{FF2B5EF4-FFF2-40B4-BE49-F238E27FC236}">
                <a16:creationId xmlns:a16="http://schemas.microsoft.com/office/drawing/2014/main" id="{AECA5A46-4ED7-4A6D-930A-B9AA1D5DD118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>
            <a:extLst>
              <a:ext uri="{FF2B5EF4-FFF2-40B4-BE49-F238E27FC236}">
                <a16:creationId xmlns:a16="http://schemas.microsoft.com/office/drawing/2014/main" id="{C9E3A138-0F47-44BE-A660-28A1F4FCD8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commentaires 2">
            <a:extLst>
              <a:ext uri="{FF2B5EF4-FFF2-40B4-BE49-F238E27FC236}">
                <a16:creationId xmlns:a16="http://schemas.microsoft.com/office/drawing/2014/main" id="{4BDEE2C2-8745-40FC-BBA1-88F66B0966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B2AC750C-E6B0-409F-AB15-A1B8B21676E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4068FA-2324-4457-8B87-DA4DD6C920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2533445F-0213-4062-8A02-0233716FB867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D8BECB-2810-46A5-911B-0FDF597D405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8EE893-C9D1-4A11-93FF-F79455A01D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3620D0-719B-4F2A-9705-1B9F8DCC2820}" type="slidenum">
              <a:rPr lang="fr-BE" smtClean="0"/>
              <a:pPr>
                <a:defRPr/>
              </a:pPr>
              <a:t>22</a:t>
            </a:fld>
            <a:endParaRPr lang="fr-B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>
            <a:extLst>
              <a:ext uri="{FF2B5EF4-FFF2-40B4-BE49-F238E27FC236}">
                <a16:creationId xmlns:a16="http://schemas.microsoft.com/office/drawing/2014/main" id="{678F91B7-F739-4D87-9A71-66F139A53A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Espace réservé des commentaires 2">
            <a:extLst>
              <a:ext uri="{FF2B5EF4-FFF2-40B4-BE49-F238E27FC236}">
                <a16:creationId xmlns:a16="http://schemas.microsoft.com/office/drawing/2014/main" id="{E729E533-6B6C-4FE8-87C1-5198848F9C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altLang="fr-FR"/>
          </a:p>
        </p:txBody>
      </p:sp>
      <p:sp>
        <p:nvSpPr>
          <p:cNvPr id="50180" name="Espace réservé du numéro de diapositive 3">
            <a:extLst>
              <a:ext uri="{FF2B5EF4-FFF2-40B4-BE49-F238E27FC236}">
                <a16:creationId xmlns:a16="http://schemas.microsoft.com/office/drawing/2014/main" id="{32EFAEBE-F7E7-4B82-ADE1-77C948BC38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E21A7DB-5B2F-4C30-A871-4541409250C7}" type="slidenum">
              <a:rPr lang="fr-BE" smtClean="0"/>
              <a:pPr>
                <a:defRPr/>
              </a:pPr>
              <a:t>26</a:t>
            </a:fld>
            <a:endParaRPr lang="fr-BE"/>
          </a:p>
        </p:txBody>
      </p:sp>
      <p:sp>
        <p:nvSpPr>
          <p:cNvPr id="50181" name="Espace réservé de la date 4">
            <a:extLst>
              <a:ext uri="{FF2B5EF4-FFF2-40B4-BE49-F238E27FC236}">
                <a16:creationId xmlns:a16="http://schemas.microsoft.com/office/drawing/2014/main" id="{5D49B06D-BF96-4BF7-B189-1F531DE159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3E2EAF8-BBE1-4094-B4EF-7A5D37D6F19C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50182" name="Espace réservé du pied de page 5">
            <a:extLst>
              <a:ext uri="{FF2B5EF4-FFF2-40B4-BE49-F238E27FC236}">
                <a16:creationId xmlns:a16="http://schemas.microsoft.com/office/drawing/2014/main" id="{6279DD9E-F0AD-4343-A741-99E78EEDC46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50183" name="Espace réservé de l'en-tête 6">
            <a:extLst>
              <a:ext uri="{FF2B5EF4-FFF2-40B4-BE49-F238E27FC236}">
                <a16:creationId xmlns:a16="http://schemas.microsoft.com/office/drawing/2014/main" id="{DC0574D2-5FF6-4AA0-BEE3-4D58B26EB7C6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>
            <a:extLst>
              <a:ext uri="{FF2B5EF4-FFF2-40B4-BE49-F238E27FC236}">
                <a16:creationId xmlns:a16="http://schemas.microsoft.com/office/drawing/2014/main" id="{26FE41E1-AC47-4DF8-B339-5BEAF3FFCE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ce réservé des commentaires 2">
            <a:extLst>
              <a:ext uri="{FF2B5EF4-FFF2-40B4-BE49-F238E27FC236}">
                <a16:creationId xmlns:a16="http://schemas.microsoft.com/office/drawing/2014/main" id="{FAEEE88E-319A-40D7-9DFD-F5D849D3D8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altLang="fr-FR"/>
          </a:p>
        </p:txBody>
      </p:sp>
      <p:sp>
        <p:nvSpPr>
          <p:cNvPr id="51204" name="Espace réservé du numéro de diapositive 3">
            <a:extLst>
              <a:ext uri="{FF2B5EF4-FFF2-40B4-BE49-F238E27FC236}">
                <a16:creationId xmlns:a16="http://schemas.microsoft.com/office/drawing/2014/main" id="{119DE82E-F258-4205-8DC5-59EA9EB915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C89A83A-971C-4999-8428-AE3A86FB5A3C}" type="slidenum">
              <a:rPr lang="fr-BE" smtClean="0"/>
              <a:pPr>
                <a:defRPr/>
              </a:pPr>
              <a:t>27</a:t>
            </a:fld>
            <a:endParaRPr lang="fr-BE"/>
          </a:p>
        </p:txBody>
      </p:sp>
      <p:sp>
        <p:nvSpPr>
          <p:cNvPr id="51205" name="Espace réservé de la date 4">
            <a:extLst>
              <a:ext uri="{FF2B5EF4-FFF2-40B4-BE49-F238E27FC236}">
                <a16:creationId xmlns:a16="http://schemas.microsoft.com/office/drawing/2014/main" id="{2E167C70-DEE6-494C-9F1D-F17A301235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E50FB9E-E330-4456-AEE0-E105F2EB582E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51206" name="Espace réservé du pied de page 5">
            <a:extLst>
              <a:ext uri="{FF2B5EF4-FFF2-40B4-BE49-F238E27FC236}">
                <a16:creationId xmlns:a16="http://schemas.microsoft.com/office/drawing/2014/main" id="{A42DDFED-4584-4007-AF72-0905CCC280B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51207" name="Espace réservé de l'en-tête 6">
            <a:extLst>
              <a:ext uri="{FF2B5EF4-FFF2-40B4-BE49-F238E27FC236}">
                <a16:creationId xmlns:a16="http://schemas.microsoft.com/office/drawing/2014/main" id="{5BDDC55B-67F7-4E2B-BB98-EAA9634D590F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>
            <a:extLst>
              <a:ext uri="{FF2B5EF4-FFF2-40B4-BE49-F238E27FC236}">
                <a16:creationId xmlns:a16="http://schemas.microsoft.com/office/drawing/2014/main" id="{13431279-BA47-4FA2-9783-1F1ED826BF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>
            <a:extLst>
              <a:ext uri="{FF2B5EF4-FFF2-40B4-BE49-F238E27FC236}">
                <a16:creationId xmlns:a16="http://schemas.microsoft.com/office/drawing/2014/main" id="{2E79F802-7878-4CD1-B76D-79A6C0CA77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/>
              <a:t>Les mesures relatives aux partenariats ne sont pas développées dans ce power-point; elles n’entreront en vigueur qu’en 2011-2012</a:t>
            </a:r>
          </a:p>
        </p:txBody>
      </p:sp>
      <p:sp>
        <p:nvSpPr>
          <p:cNvPr id="40964" name="Espace réservé du numéro de diapositive 3">
            <a:extLst>
              <a:ext uri="{FF2B5EF4-FFF2-40B4-BE49-F238E27FC236}">
                <a16:creationId xmlns:a16="http://schemas.microsoft.com/office/drawing/2014/main" id="{F4533060-1C4A-40FC-BBBF-AD59563BD6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3491429-DEB6-485E-B22C-ED61188504AE}" type="slidenum">
              <a:rPr lang="fr-BE" smtClean="0"/>
              <a:pPr>
                <a:defRPr/>
              </a:pPr>
              <a:t>2</a:t>
            </a:fld>
            <a:endParaRPr lang="fr-BE"/>
          </a:p>
        </p:txBody>
      </p:sp>
      <p:sp>
        <p:nvSpPr>
          <p:cNvPr id="40965" name="Espace réservé de la date 4">
            <a:extLst>
              <a:ext uri="{FF2B5EF4-FFF2-40B4-BE49-F238E27FC236}">
                <a16:creationId xmlns:a16="http://schemas.microsoft.com/office/drawing/2014/main" id="{96C47D94-DE1A-4E27-811E-A072F4A67D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41BDB36-4845-4F33-84E9-100BCBE4DB16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40966" name="Espace réservé du pied de page 5">
            <a:extLst>
              <a:ext uri="{FF2B5EF4-FFF2-40B4-BE49-F238E27FC236}">
                <a16:creationId xmlns:a16="http://schemas.microsoft.com/office/drawing/2014/main" id="{7114172E-2293-4CE8-BF35-FB07E4612DD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0967" name="Espace réservé de l'en-tête 6">
            <a:extLst>
              <a:ext uri="{FF2B5EF4-FFF2-40B4-BE49-F238E27FC236}">
                <a16:creationId xmlns:a16="http://schemas.microsoft.com/office/drawing/2014/main" id="{DD11136C-B748-43F8-8C64-620D2E549DE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>
            <a:extLst>
              <a:ext uri="{FF2B5EF4-FFF2-40B4-BE49-F238E27FC236}">
                <a16:creationId xmlns:a16="http://schemas.microsoft.com/office/drawing/2014/main" id="{8982380C-EC64-40D9-B11C-63766CC258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>
            <a:extLst>
              <a:ext uri="{FF2B5EF4-FFF2-40B4-BE49-F238E27FC236}">
                <a16:creationId xmlns:a16="http://schemas.microsoft.com/office/drawing/2014/main" id="{36B1799B-C17F-4BCF-BB4F-A0EEAEACBA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/>
              <a:t>Ceci ne s’applique donc pas pour l’inscription en 1</a:t>
            </a:r>
            <a:r>
              <a:rPr lang="fr-BE" altLang="fr-FR" baseline="30000"/>
              <a:t>re</a:t>
            </a:r>
            <a:r>
              <a:rPr lang="fr-BE" altLang="fr-FR"/>
              <a:t> S, ni en première différenciée, ni dans l’enseignement spécialisé</a:t>
            </a:r>
          </a:p>
          <a:p>
            <a:endParaRPr lang="fr-BE" altLang="fr-FR"/>
          </a:p>
        </p:txBody>
      </p:sp>
      <p:sp>
        <p:nvSpPr>
          <p:cNvPr id="41988" name="Espace réservé du numéro de diapositive 3">
            <a:extLst>
              <a:ext uri="{FF2B5EF4-FFF2-40B4-BE49-F238E27FC236}">
                <a16:creationId xmlns:a16="http://schemas.microsoft.com/office/drawing/2014/main" id="{F572EE93-8600-4BAB-B823-B250CFFB06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91CDBD-1133-467F-BF18-4FADB0B693B1}" type="slidenum">
              <a:rPr lang="fr-BE" smtClean="0"/>
              <a:pPr>
                <a:defRPr/>
              </a:pPr>
              <a:t>3</a:t>
            </a:fld>
            <a:endParaRPr lang="fr-BE"/>
          </a:p>
        </p:txBody>
      </p:sp>
      <p:sp>
        <p:nvSpPr>
          <p:cNvPr id="41989" name="Espace réservé de la date 4">
            <a:extLst>
              <a:ext uri="{FF2B5EF4-FFF2-40B4-BE49-F238E27FC236}">
                <a16:creationId xmlns:a16="http://schemas.microsoft.com/office/drawing/2014/main" id="{02F4C3F6-CD75-4B54-9E00-03506F90BB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081903-5B75-4D6F-9C2D-8F8FE35B6B01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41990" name="Espace réservé du pied de page 5">
            <a:extLst>
              <a:ext uri="{FF2B5EF4-FFF2-40B4-BE49-F238E27FC236}">
                <a16:creationId xmlns:a16="http://schemas.microsoft.com/office/drawing/2014/main" id="{77781BD5-9C95-49CE-8F79-AD5893A3F3C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1991" name="Espace réservé de l'en-tête 6">
            <a:extLst>
              <a:ext uri="{FF2B5EF4-FFF2-40B4-BE49-F238E27FC236}">
                <a16:creationId xmlns:a16="http://schemas.microsoft.com/office/drawing/2014/main" id="{E45C683E-99D1-404C-BBEB-DF2FE42F30B0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>
            <a:extLst>
              <a:ext uri="{FF2B5EF4-FFF2-40B4-BE49-F238E27FC236}">
                <a16:creationId xmlns:a16="http://schemas.microsoft.com/office/drawing/2014/main" id="{3C29FBFA-0F05-4403-9025-131157B42A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commentaires 2">
            <a:extLst>
              <a:ext uri="{FF2B5EF4-FFF2-40B4-BE49-F238E27FC236}">
                <a16:creationId xmlns:a16="http://schemas.microsoft.com/office/drawing/2014/main" id="{7DD31853-3CAF-4EA5-99B7-6E75734F22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43012" name="Espace réservé du numéro de diapositive 3">
            <a:extLst>
              <a:ext uri="{FF2B5EF4-FFF2-40B4-BE49-F238E27FC236}">
                <a16:creationId xmlns:a16="http://schemas.microsoft.com/office/drawing/2014/main" id="{3C2F0CE7-01E3-41A7-ABB5-083C840788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641FF72-DCC1-4366-959B-AD9BC3B6AF9D}" type="slidenum">
              <a:rPr lang="fr-BE" smtClean="0"/>
              <a:pPr>
                <a:defRPr/>
              </a:pPr>
              <a:t>5</a:t>
            </a:fld>
            <a:endParaRPr lang="fr-BE"/>
          </a:p>
        </p:txBody>
      </p:sp>
      <p:sp>
        <p:nvSpPr>
          <p:cNvPr id="43013" name="Espace réservé de la date 4">
            <a:extLst>
              <a:ext uri="{FF2B5EF4-FFF2-40B4-BE49-F238E27FC236}">
                <a16:creationId xmlns:a16="http://schemas.microsoft.com/office/drawing/2014/main" id="{91678232-A51E-4657-8BCE-3AA2AD6E4F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7AB3C24-902F-43AC-83D6-4B108404A9A2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43014" name="Espace réservé du pied de page 5">
            <a:extLst>
              <a:ext uri="{FF2B5EF4-FFF2-40B4-BE49-F238E27FC236}">
                <a16:creationId xmlns:a16="http://schemas.microsoft.com/office/drawing/2014/main" id="{19E7D9E5-6073-4BFE-A33E-1939CF4FB29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3015" name="Espace réservé de l'en-tête 6">
            <a:extLst>
              <a:ext uri="{FF2B5EF4-FFF2-40B4-BE49-F238E27FC236}">
                <a16:creationId xmlns:a16="http://schemas.microsoft.com/office/drawing/2014/main" id="{522F7626-95BD-4A84-AB56-D15307455244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>
            <a:extLst>
              <a:ext uri="{FF2B5EF4-FFF2-40B4-BE49-F238E27FC236}">
                <a16:creationId xmlns:a16="http://schemas.microsoft.com/office/drawing/2014/main" id="{A671D67D-917E-4BC9-94BE-43D72217254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>
            <a:extLst>
              <a:ext uri="{FF2B5EF4-FFF2-40B4-BE49-F238E27FC236}">
                <a16:creationId xmlns:a16="http://schemas.microsoft.com/office/drawing/2014/main" id="{20155C91-9882-43C7-AD40-C4FCD90777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44036" name="Espace réservé du numéro de diapositive 3">
            <a:extLst>
              <a:ext uri="{FF2B5EF4-FFF2-40B4-BE49-F238E27FC236}">
                <a16:creationId xmlns:a16="http://schemas.microsoft.com/office/drawing/2014/main" id="{E77ED7EE-6A81-4461-A885-384EDF708E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CA0BD6C-A3E9-4338-945F-20754EA3969E}" type="slidenum">
              <a:rPr lang="fr-BE" smtClean="0"/>
              <a:pPr>
                <a:defRPr/>
              </a:pPr>
              <a:t>6</a:t>
            </a:fld>
            <a:endParaRPr lang="fr-BE"/>
          </a:p>
        </p:txBody>
      </p:sp>
      <p:sp>
        <p:nvSpPr>
          <p:cNvPr id="44037" name="Espace réservé de la date 4">
            <a:extLst>
              <a:ext uri="{FF2B5EF4-FFF2-40B4-BE49-F238E27FC236}">
                <a16:creationId xmlns:a16="http://schemas.microsoft.com/office/drawing/2014/main" id="{FB68DE9D-C1D2-441E-9D2E-A42D8287A8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9C39BA-4043-41B9-9A85-341B52209252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44038" name="Espace réservé du pied de page 5">
            <a:extLst>
              <a:ext uri="{FF2B5EF4-FFF2-40B4-BE49-F238E27FC236}">
                <a16:creationId xmlns:a16="http://schemas.microsoft.com/office/drawing/2014/main" id="{FBF71E57-AD34-4184-BBAF-E2B93A0188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4039" name="Espace réservé de l'en-tête 6">
            <a:extLst>
              <a:ext uri="{FF2B5EF4-FFF2-40B4-BE49-F238E27FC236}">
                <a16:creationId xmlns:a16="http://schemas.microsoft.com/office/drawing/2014/main" id="{9F93E679-85B4-4D76-8253-E3E77DB6733C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>
            <a:extLst>
              <a:ext uri="{FF2B5EF4-FFF2-40B4-BE49-F238E27FC236}">
                <a16:creationId xmlns:a16="http://schemas.microsoft.com/office/drawing/2014/main" id="{29009039-B36E-4B1A-B5F9-FFEB4F939B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>
            <a:extLst>
              <a:ext uri="{FF2B5EF4-FFF2-40B4-BE49-F238E27FC236}">
                <a16:creationId xmlns:a16="http://schemas.microsoft.com/office/drawing/2014/main" id="{D63434F6-17B1-4810-9FCD-FEBB6FDB18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45060" name="Espace réservé du numéro de diapositive 3">
            <a:extLst>
              <a:ext uri="{FF2B5EF4-FFF2-40B4-BE49-F238E27FC236}">
                <a16:creationId xmlns:a16="http://schemas.microsoft.com/office/drawing/2014/main" id="{31711892-FC83-4F95-B66F-5508913B6E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F9CCA19-DE1D-4423-9F3F-6F5AC2A14CDC}" type="slidenum">
              <a:rPr lang="fr-BE" smtClean="0"/>
              <a:pPr>
                <a:defRPr/>
              </a:pPr>
              <a:t>7</a:t>
            </a:fld>
            <a:endParaRPr lang="fr-BE"/>
          </a:p>
        </p:txBody>
      </p:sp>
      <p:sp>
        <p:nvSpPr>
          <p:cNvPr id="45061" name="Espace réservé de la date 4">
            <a:extLst>
              <a:ext uri="{FF2B5EF4-FFF2-40B4-BE49-F238E27FC236}">
                <a16:creationId xmlns:a16="http://schemas.microsoft.com/office/drawing/2014/main" id="{A9B1CA64-46BA-469E-BE8F-99BC57E2F4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5734D8D-6145-4641-A1CF-42386C426BAE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45062" name="Espace réservé du pied de page 5">
            <a:extLst>
              <a:ext uri="{FF2B5EF4-FFF2-40B4-BE49-F238E27FC236}">
                <a16:creationId xmlns:a16="http://schemas.microsoft.com/office/drawing/2014/main" id="{44A1AD68-4A65-4D0E-B936-0C7CF9AEBEA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5063" name="Espace réservé de l'en-tête 6">
            <a:extLst>
              <a:ext uri="{FF2B5EF4-FFF2-40B4-BE49-F238E27FC236}">
                <a16:creationId xmlns:a16="http://schemas.microsoft.com/office/drawing/2014/main" id="{3CF6FD54-3924-4557-A43F-358864C0020E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>
            <a:extLst>
              <a:ext uri="{FF2B5EF4-FFF2-40B4-BE49-F238E27FC236}">
                <a16:creationId xmlns:a16="http://schemas.microsoft.com/office/drawing/2014/main" id="{600C9556-DCA1-4475-A033-F2B59F518F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Espace réservé des commentaires 2">
            <a:extLst>
              <a:ext uri="{FF2B5EF4-FFF2-40B4-BE49-F238E27FC236}">
                <a16:creationId xmlns:a16="http://schemas.microsoft.com/office/drawing/2014/main" id="{D49FEAC6-1911-41D7-9E19-135CF36C7C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/>
              <a:t>Pour les élèves de maturité 4, les écoles recevront également un formulaire pré-imprimé.</a:t>
            </a:r>
          </a:p>
        </p:txBody>
      </p:sp>
      <p:sp>
        <p:nvSpPr>
          <p:cNvPr id="46084" name="Espace réservé du numéro de diapositive 3">
            <a:extLst>
              <a:ext uri="{FF2B5EF4-FFF2-40B4-BE49-F238E27FC236}">
                <a16:creationId xmlns:a16="http://schemas.microsoft.com/office/drawing/2014/main" id="{FE815AB6-1A9D-46CE-A9F1-A206D84D7A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889BD64-9EAD-4FE3-896F-D3EBB8EBB549}" type="slidenum">
              <a:rPr lang="fr-BE" smtClean="0"/>
              <a:pPr>
                <a:defRPr/>
              </a:pPr>
              <a:t>8</a:t>
            </a:fld>
            <a:endParaRPr lang="fr-BE"/>
          </a:p>
        </p:txBody>
      </p:sp>
      <p:sp>
        <p:nvSpPr>
          <p:cNvPr id="46085" name="Espace réservé de la date 4">
            <a:extLst>
              <a:ext uri="{FF2B5EF4-FFF2-40B4-BE49-F238E27FC236}">
                <a16:creationId xmlns:a16="http://schemas.microsoft.com/office/drawing/2014/main" id="{C7C16267-084C-4BAB-AC71-041A111A89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727406E-6E46-45E9-BC13-CB342B482321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46086" name="Espace réservé du pied de page 5">
            <a:extLst>
              <a:ext uri="{FF2B5EF4-FFF2-40B4-BE49-F238E27FC236}">
                <a16:creationId xmlns:a16="http://schemas.microsoft.com/office/drawing/2014/main" id="{6A997650-A720-4337-BD07-BDA37525091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6087" name="Espace réservé de l'en-tête 6">
            <a:extLst>
              <a:ext uri="{FF2B5EF4-FFF2-40B4-BE49-F238E27FC236}">
                <a16:creationId xmlns:a16="http://schemas.microsoft.com/office/drawing/2014/main" id="{39389AAC-D6DB-4B03-BC67-A0FD3A754E4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>
            <a:extLst>
              <a:ext uri="{FF2B5EF4-FFF2-40B4-BE49-F238E27FC236}">
                <a16:creationId xmlns:a16="http://schemas.microsoft.com/office/drawing/2014/main" id="{0CE8F311-599A-48AD-9D6D-1EFB8CA13B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Espace réservé des commentaires 2">
            <a:extLst>
              <a:ext uri="{FF2B5EF4-FFF2-40B4-BE49-F238E27FC236}">
                <a16:creationId xmlns:a16="http://schemas.microsoft.com/office/drawing/2014/main" id="{4B104CE2-C401-43B0-AA44-AD0B799974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altLang="fr-FR"/>
          </a:p>
        </p:txBody>
      </p:sp>
      <p:sp>
        <p:nvSpPr>
          <p:cNvPr id="47108" name="Espace réservé du numéro de diapositive 3">
            <a:extLst>
              <a:ext uri="{FF2B5EF4-FFF2-40B4-BE49-F238E27FC236}">
                <a16:creationId xmlns:a16="http://schemas.microsoft.com/office/drawing/2014/main" id="{67F015D1-A004-4E5A-92F9-2EB18329F7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3742818-D9B6-449B-A7B0-AA44B0CA1861}" type="slidenum">
              <a:rPr lang="fr-BE" smtClean="0"/>
              <a:pPr>
                <a:defRPr/>
              </a:pPr>
              <a:t>9</a:t>
            </a:fld>
            <a:endParaRPr lang="fr-BE"/>
          </a:p>
        </p:txBody>
      </p:sp>
      <p:sp>
        <p:nvSpPr>
          <p:cNvPr id="47109" name="Espace réservé de la date 4">
            <a:extLst>
              <a:ext uri="{FF2B5EF4-FFF2-40B4-BE49-F238E27FC236}">
                <a16:creationId xmlns:a16="http://schemas.microsoft.com/office/drawing/2014/main" id="{EB34D76A-2905-4F8C-BE8F-53985897C1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1375C68-9A92-47E0-A4ED-C17C658EB00F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47110" name="Espace réservé du pied de page 5">
            <a:extLst>
              <a:ext uri="{FF2B5EF4-FFF2-40B4-BE49-F238E27FC236}">
                <a16:creationId xmlns:a16="http://schemas.microsoft.com/office/drawing/2014/main" id="{81632D51-B567-4DD3-8EF0-C8ABFAF13FC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7111" name="Espace réservé de l'en-tête 6">
            <a:extLst>
              <a:ext uri="{FF2B5EF4-FFF2-40B4-BE49-F238E27FC236}">
                <a16:creationId xmlns:a16="http://schemas.microsoft.com/office/drawing/2014/main" id="{AC3254D0-F55B-43D5-BBAE-D1D4E3996049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>
            <a:extLst>
              <a:ext uri="{FF2B5EF4-FFF2-40B4-BE49-F238E27FC236}">
                <a16:creationId xmlns:a16="http://schemas.microsoft.com/office/drawing/2014/main" id="{711353BA-2347-4474-AC8F-95B3E90617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Espace réservé des commentaires 2">
            <a:extLst>
              <a:ext uri="{FF2B5EF4-FFF2-40B4-BE49-F238E27FC236}">
                <a16:creationId xmlns:a16="http://schemas.microsoft.com/office/drawing/2014/main" id="{F327AF26-8C79-4544-96FA-3BA66541FA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48132" name="Espace réservé du numéro de diapositive 3">
            <a:extLst>
              <a:ext uri="{FF2B5EF4-FFF2-40B4-BE49-F238E27FC236}">
                <a16:creationId xmlns:a16="http://schemas.microsoft.com/office/drawing/2014/main" id="{26547A6B-F734-4E71-9F7A-5685EF345F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B528B98-75BD-4794-9631-0144B588A42A}" type="slidenum">
              <a:rPr lang="fr-BE" smtClean="0"/>
              <a:pPr>
                <a:defRPr/>
              </a:pPr>
              <a:t>12</a:t>
            </a:fld>
            <a:endParaRPr lang="fr-BE"/>
          </a:p>
        </p:txBody>
      </p:sp>
      <p:sp>
        <p:nvSpPr>
          <p:cNvPr id="48133" name="Espace réservé de la date 4">
            <a:extLst>
              <a:ext uri="{FF2B5EF4-FFF2-40B4-BE49-F238E27FC236}">
                <a16:creationId xmlns:a16="http://schemas.microsoft.com/office/drawing/2014/main" id="{268179DE-FCF9-4EC0-A83C-242DCDCAF4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13CA9B2-E460-4C03-8876-724A7128E63C}" type="datetime1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48134" name="Espace réservé du pied de page 5">
            <a:extLst>
              <a:ext uri="{FF2B5EF4-FFF2-40B4-BE49-F238E27FC236}">
                <a16:creationId xmlns:a16="http://schemas.microsoft.com/office/drawing/2014/main" id="{FA0A76C6-E781-4666-BD29-5014BEFECE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8135" name="Espace réservé de l'en-tête 6">
            <a:extLst>
              <a:ext uri="{FF2B5EF4-FFF2-40B4-BE49-F238E27FC236}">
                <a16:creationId xmlns:a16="http://schemas.microsoft.com/office/drawing/2014/main" id="{88ABDDBB-95A5-4A52-B225-DDE32259D452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5" descr="secr_general_couleurs_5cm">
            <a:extLst>
              <a:ext uri="{FF2B5EF4-FFF2-40B4-BE49-F238E27FC236}">
                <a16:creationId xmlns:a16="http://schemas.microsoft.com/office/drawing/2014/main" id="{89F50164-A6CE-471D-A725-375847D4EE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0"/>
            <a:ext cx="16192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7" descr="poteau_ecole.gif">
            <a:extLst>
              <a:ext uri="{FF2B5EF4-FFF2-40B4-BE49-F238E27FC236}">
                <a16:creationId xmlns:a16="http://schemas.microsoft.com/office/drawing/2014/main" id="{08B2342A-9340-4F0C-BFC7-6B951E339E6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1323975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0338EEC-6C46-4F1F-B641-98260111928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501063" y="6488113"/>
            <a:ext cx="714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99078831-30BF-4A94-A90E-9C24E71382C1}" type="slidenum">
              <a:rPr lang="fr-BE" altLang="fr-FR" b="1" i="1" smtClean="0">
                <a:solidFill>
                  <a:srgbClr val="26559D"/>
                </a:solidFill>
                <a:latin typeface="Calibri" panose="020F0502020204030204" pitchFamily="34" charset="0"/>
              </a:rPr>
              <a:pPr algn="ctr" eaLnBrk="1" hangingPunct="1">
                <a:defRPr/>
              </a:pPr>
              <a:t>‹N°›</a:t>
            </a:fld>
            <a:endParaRPr lang="fr-BE" altLang="fr-FR" b="1" i="1">
              <a:solidFill>
                <a:srgbClr val="26559D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6" name="Espace réservé de la date 9">
            <a:extLst>
              <a:ext uri="{FF2B5EF4-FFF2-40B4-BE49-F238E27FC236}">
                <a16:creationId xmlns:a16="http://schemas.microsoft.com/office/drawing/2014/main" id="{6A244B31-01FD-4C88-B7BB-68284DD22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10">
            <a:extLst>
              <a:ext uri="{FF2B5EF4-FFF2-40B4-BE49-F238E27FC236}">
                <a16:creationId xmlns:a16="http://schemas.microsoft.com/office/drawing/2014/main" id="{E1A84DFD-ED73-4DFA-9D0B-AB7CDE6AF1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9C781-6033-4851-BEBE-956FAA8BC681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  <p:sp>
        <p:nvSpPr>
          <p:cNvPr id="9" name="Espace réservé du pied de page 11">
            <a:extLst>
              <a:ext uri="{FF2B5EF4-FFF2-40B4-BE49-F238E27FC236}">
                <a16:creationId xmlns:a16="http://schemas.microsoft.com/office/drawing/2014/main" id="{239B6664-A101-4C5E-BE97-F6F2E3D3596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99056738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0C4D2A0E-BDA1-4494-AD66-B99EE73E8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6963EE72-4230-4CCD-A1EB-E895188A1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9DCCB34C-AA72-4AEE-96CB-EFF00096C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E0DBA-C625-4ABF-A4D1-DB112BD0828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18360489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09137F88-E302-4428-A829-9C4E5280C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1DCFB7CD-F1CB-4C9C-B538-045D45D8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0D829E7-0026-4A72-817D-3E1DB2613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BB300-DC01-4558-B0E2-D64003FB60F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44904712"/>
      </p:ext>
    </p:extLst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FE107C-1064-40F0-9652-41F03559F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E18F73-41B2-4E36-A317-C9E719FB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5BEAC7-DD8E-463F-8CFC-1BEF6BCAC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6FEF-836A-4755-BB40-9B8D2EE5A41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25994343"/>
      </p:ext>
    </p:extLst>
  </p:cSld>
  <p:clrMapOvr>
    <a:masterClrMapping/>
  </p:clrMapOvr>
  <p:transition spd="med"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E16A72-9BC6-4A9D-90F3-40B2C52A6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A6FF1C-1CDA-405F-AC74-A26CB8410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0C89BF-B906-4A0B-B4CF-5F74DB63B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18E5E-8F18-4B5F-8319-847030A71C4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32229319"/>
      </p:ext>
    </p:extLst>
  </p:cSld>
  <p:clrMapOvr>
    <a:masterClrMapping/>
  </p:clrMapOvr>
  <p:transition spd="med">
    <p:strips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348F81-A5D5-4C7C-8A30-54C78E26E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841E9-8135-4D0D-B608-08DB08045527}" type="datetimeFigureOut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C1E8CE-14E5-470A-9D5E-A898B9AD7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90A833-33C5-4C4F-AA5F-1110E8309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5DABA-529B-4FE9-814A-B2712B533A1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60065717"/>
      </p:ext>
    </p:extLst>
  </p:cSld>
  <p:clrMapOvr>
    <a:masterClrMapping/>
  </p:clrMapOvr>
  <p:transition spd="med"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9616BE-4260-47EC-87A0-67207F942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68712-F2C2-42F4-A5DF-CC56A59722FB}" type="datetimeFigureOut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6665F3-C756-4A91-8FFB-367EC7FC2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45D399-54DD-45C8-A8D6-2A41461C0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31581-463B-4328-863F-5F937890470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89935907"/>
      </p:ext>
    </p:extLst>
  </p:cSld>
  <p:clrMapOvr>
    <a:masterClrMapping/>
  </p:clrMapOvr>
  <p:transition spd="med"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3EFBB6-B525-4C03-A7DE-31C4D8DBB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740D2-3B0B-49EC-9F6C-34E4A1616F75}" type="datetimeFigureOut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A1CC93-B850-40D7-AA86-88955D25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80FFA5-5354-4B19-BF0E-EE735E50C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EBB1B-E3FD-4586-90D3-D3425A7BD908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35107297"/>
      </p:ext>
    </p:extLst>
  </p:cSld>
  <p:clrMapOvr>
    <a:masterClrMapping/>
  </p:clrMapOvr>
  <p:transition spd="med"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F929B844-121A-488C-9A5B-A56CBCB79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A7864-29C1-4C51-9475-19C4647BF672}" type="datetimeFigureOut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81410087-B00D-451C-8B1E-6C1D1734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4DDED89-3142-4ED5-838D-1CD9FB6D4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C442E-52E0-4916-A87F-C85AED5871E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76028370"/>
      </p:ext>
    </p:extLst>
  </p:cSld>
  <p:clrMapOvr>
    <a:masterClrMapping/>
  </p:clrMapOvr>
  <p:transition spd="med"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6FB9B124-C7D7-42BC-8715-3BC0A4C0B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627A6-046B-4B43-A121-706C0009D6CB}" type="datetimeFigureOut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6D523B4-8CE1-4363-BE9B-92A4A3063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8A7A87FF-2B3F-47B1-BC91-37A582332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1CB0C-EB5C-4477-B3D3-68502BE50EC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81379344"/>
      </p:ext>
    </p:extLst>
  </p:cSld>
  <p:clrMapOvr>
    <a:masterClrMapping/>
  </p:clrMapOvr>
  <p:transition spd="med"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53DD8F99-A764-44AF-83FE-E426E8C3F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EB974-5B7C-404A-840D-A33CC7478891}" type="datetimeFigureOut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F61AF702-6C4A-4D73-906D-94CEFDE0F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82F29295-A558-47F2-9EAF-08D5FE5F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CDFCD-5455-428B-A1A0-4450831D284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66794569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6B9CA06A-D8AC-4286-AB8B-8705E1F4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71D2EBD4-6386-405A-A4B2-66243616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23BCAC08-5857-4FA8-9416-FA1B4C4F3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F2AAE-126E-492B-A1C2-63934787F65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61907216"/>
      </p:ext>
    </p:extLst>
  </p:cSld>
  <p:clrMapOvr>
    <a:masterClrMapping/>
  </p:clrMapOvr>
  <p:transition spd="med"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F3040792-FFFD-455E-976F-ECEDC9A98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6522B-BE2C-4B95-BD6C-4DC0F11473E0}" type="datetimeFigureOut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24E122D1-BD57-42E8-8E50-02E28B33F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CAECE9CE-7B23-4062-8779-39F03BD2B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FAC3E-B099-4EFB-8C8B-7C29D57BAB2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52442720"/>
      </p:ext>
    </p:extLst>
  </p:cSld>
  <p:clrMapOvr>
    <a:masterClrMapping/>
  </p:clrMapOvr>
  <p:transition spd="med"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D0F3DD86-AA99-4296-A993-254850B16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BDCB5-5295-447A-A49C-50016666D1F3}" type="datetimeFigureOut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2A22C9EA-8A37-4583-9851-296B1E03D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772A925C-CDEB-4538-914C-16FDB4AD0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B058F-7026-4C99-BDBC-98DE6ED0CB6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82009950"/>
      </p:ext>
    </p:extLst>
  </p:cSld>
  <p:clrMapOvr>
    <a:masterClrMapping/>
  </p:clrMapOvr>
  <p:transition spd="med"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16DB5A31-F8C4-484E-AF7A-F74618C0B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501D8-C0C3-4115-AE16-5BABF2630DC9}" type="datetimeFigureOut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F9609FC9-BE97-42F7-99B1-F9B3FB599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0C317B3-B7B0-4597-BDF5-368039CB0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2AB77-3316-4633-B3B3-4229E760387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2483215"/>
      </p:ext>
    </p:extLst>
  </p:cSld>
  <p:clrMapOvr>
    <a:masterClrMapping/>
  </p:clrMapOvr>
  <p:transition spd="med">
    <p:strips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F5058F-16EE-41C5-9AD4-DC8F81898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02063-4B46-4210-8819-95C8F770F47E}" type="datetimeFigureOut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47F07F-F181-48C7-A86A-169308913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FA733D-0758-4DB4-B296-2040E1E92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1257E-9C47-4B64-B066-052B0A04522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70908243"/>
      </p:ext>
    </p:extLst>
  </p:cSld>
  <p:clrMapOvr>
    <a:masterClrMapping/>
  </p:clrMapOvr>
  <p:transition spd="med"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E47C78-36AA-46C2-847E-2B7A6640A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DEC8F-24C4-4A34-9CC2-40C7D9A9294C}" type="datetimeFigureOut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D1F966-5A3A-4838-853E-F0FDBA591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88C8FF-D9A0-4F83-BE75-ECDB71A45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36CDC-5076-4031-B92C-683380B0734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76345150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6881A23B-269E-4D9C-9514-DA6C5EE1E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D1409A94-41A8-498C-8DE0-7E6F1886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F0DE26DB-2643-4D05-AEB1-A67CCFEDA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3E8CB-7237-4F66-84BF-C627BDAA4FF8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22257785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519785-347B-49DC-90A6-C423089AC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067D27-08BD-4EDF-A56F-932347172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20BAAE-3128-4F95-97D9-DCB8D40EE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59E21-6510-47D2-BE42-3E7001BCF21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28514365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105110-6E01-4316-8343-F59AED7A1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D1426B-61CD-4257-941D-96906756C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C09ECE-203F-4E83-B43B-57126F7F3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88B07-A9EC-4589-825C-C9CBA74BE1A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09773679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69B347F0-4E0C-4535-97C7-02FC6E2F3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C73C1429-32D1-4F6E-8ECC-C3A2000FD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956E5AFB-A4D3-4DE1-AE91-E7AB35D60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18953-0A4E-4662-B025-DB0DCB8A16F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5125608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911BCAB8-7387-4588-ABD7-87A74CDE2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9C678D95-3410-485B-844E-62A5DED43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61989022-7A3F-4746-93CE-E2A62946B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907BC-83EF-4528-9021-B9AA156076E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31344324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AACA4BE6-4BFC-4EEF-A4F2-FCB2E5271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E2BBBD16-E62A-4301-BB02-FA3A2F80B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75B3DDCC-79CA-41F6-BAA2-6B82EAF03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A9CC-335F-4754-B4D6-8A22700C506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61036425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385986BE-D5DB-4B5A-AF00-6C5FB113B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11A1F211-582C-4408-B731-B61D4D042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ABBD4C91-F47B-4AE6-AF62-B25DBF785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C1C50-FB16-4976-AADF-BDACA9284E2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9385261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03B4BCFF-5C89-4AAF-9E08-13903838083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  <a:endParaRPr lang="fr-BE" altLang="fr-FR"/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32D66AA9-B1EC-44A2-A442-8BBC619F2BD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BE" alt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3BF177-3FBD-42DA-9524-0A9F0BB09A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1F79BE-E9B0-4005-ACAF-9A9B0B869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C4EA9C-D8BF-4521-B6CB-B18D16949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A5E26F-9379-4A83-8699-A40116D2B45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4" r:id="rId1"/>
    <p:sldLayoutId id="2147484121" r:id="rId2"/>
    <p:sldLayoutId id="2147484122" r:id="rId3"/>
    <p:sldLayoutId id="2147484123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  <p:sldLayoutId id="2147484131" r:id="rId12"/>
    <p:sldLayoutId id="2147484132" r:id="rId13"/>
  </p:sldLayoutIdLst>
  <p:transition spd="med">
    <p:strips dir="rd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>
            <a:extLst>
              <a:ext uri="{FF2B5EF4-FFF2-40B4-BE49-F238E27FC236}">
                <a16:creationId xmlns:a16="http://schemas.microsoft.com/office/drawing/2014/main" id="{3C252762-6A05-4AFC-B909-0762E16035E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  <a:endParaRPr lang="fr-BE" altLang="fr-FR"/>
          </a:p>
        </p:txBody>
      </p:sp>
      <p:sp>
        <p:nvSpPr>
          <p:cNvPr id="2051" name="Espace réservé du texte 2">
            <a:extLst>
              <a:ext uri="{FF2B5EF4-FFF2-40B4-BE49-F238E27FC236}">
                <a16:creationId xmlns:a16="http://schemas.microsoft.com/office/drawing/2014/main" id="{CC7B0AA6-F38D-41A8-BDCA-1DA76311E5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BE" alt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50B7CB-DFD5-405A-9201-8B5E4D3AB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8B7C4FC-2D53-4ECE-AF40-28446851BBA1}" type="datetimeFigureOut">
              <a:rPr lang="fr-FR"/>
              <a:pPr>
                <a:defRPr/>
              </a:pPr>
              <a:t>08/01/2019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49C39C-68EE-4FC2-BAAF-5FC1622DD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FFB357-F0C9-4D9E-9733-001B7A14B7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D402235-77A1-4BE6-9F13-B60D2BDF0E1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</p:sldLayoutIdLst>
  <p:transition spd="med"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scription.cfwb.be/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communication@segec.be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cription.cfwb.b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cription.cfwb.b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031CAFD-C485-46CD-B280-A94F3A82B3B4}"/>
              </a:ext>
            </a:extLst>
          </p:cNvPr>
          <p:cNvSpPr/>
          <p:nvPr/>
        </p:nvSpPr>
        <p:spPr>
          <a:xfrm>
            <a:off x="1149350" y="3214688"/>
            <a:ext cx="7815263" cy="235743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600" b="1" i="1" dirty="0">
                <a:solidFill>
                  <a:srgbClr val="0070C0"/>
                </a:solidFill>
              </a:rPr>
              <a:t>S’inscrire en première année commune</a:t>
            </a:r>
            <a:br>
              <a:rPr lang="fr-BE" sz="3600" b="1" i="1" dirty="0">
                <a:solidFill>
                  <a:srgbClr val="0070C0"/>
                </a:solidFill>
              </a:rPr>
            </a:br>
            <a:r>
              <a:rPr lang="fr-BE" sz="3600" b="1" i="1" dirty="0">
                <a:solidFill>
                  <a:srgbClr val="0070C0"/>
                </a:solidFill>
              </a:rPr>
              <a:t>de l’enseignement secondaire</a:t>
            </a:r>
          </a:p>
          <a:p>
            <a:pPr algn="ctr" eaLnBrk="1" hangingPunct="1">
              <a:defRPr/>
            </a:pPr>
            <a:r>
              <a:rPr lang="fr-BE" sz="3600" b="1" i="1" dirty="0">
                <a:solidFill>
                  <a:srgbClr val="0070C0"/>
                </a:solidFill>
              </a:rPr>
              <a:t>pour l’année scolaire 2019-2020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E12D2F-B879-48EB-99AB-A2FA8453447E}"/>
              </a:ext>
            </a:extLst>
          </p:cNvPr>
          <p:cNvSpPr/>
          <p:nvPr/>
        </p:nvSpPr>
        <p:spPr>
          <a:xfrm>
            <a:off x="8501063" y="6143625"/>
            <a:ext cx="642937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BE"/>
          </a:p>
        </p:txBody>
      </p:sp>
    </p:spTree>
  </p:cSld>
  <p:clrMapOvr>
    <a:masterClrMapping/>
  </p:clrMapOvr>
  <p:transition spd="med"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ous-titre 2">
            <a:extLst>
              <a:ext uri="{FF2B5EF4-FFF2-40B4-BE49-F238E27FC236}">
                <a16:creationId xmlns:a16="http://schemas.microsoft.com/office/drawing/2014/main" id="{604832CF-0103-4D0F-AE9B-109524EDDBD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1571625"/>
            <a:ext cx="6929438" cy="4929188"/>
          </a:xfrm>
        </p:spPr>
        <p:txBody>
          <a:bodyPr/>
          <a:lstStyle/>
          <a:p>
            <a:pPr marL="444500" indent="-44450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BE" sz="2800" b="1" i="1" dirty="0">
                <a:solidFill>
                  <a:srgbClr val="26559D"/>
                </a:solidFill>
              </a:rPr>
              <a:t>Situation 1: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BE" sz="2800" b="1" i="1" dirty="0">
                <a:solidFill>
                  <a:srgbClr val="962C60"/>
                </a:solidFill>
              </a:rPr>
              <a:t>Ecole </a:t>
            </a:r>
            <a:r>
              <a:rPr lang="fr-BE" sz="2800" b="1" i="1" dirty="0">
                <a:solidFill>
                  <a:srgbClr val="21874E"/>
                </a:solidFill>
              </a:rPr>
              <a:t>«</a:t>
            </a:r>
            <a:r>
              <a:rPr lang="fr-BE" sz="2800" b="1" i="1" dirty="0">
                <a:solidFill>
                  <a:srgbClr val="962C60"/>
                </a:solidFill>
              </a:rPr>
              <a:t> </a:t>
            </a:r>
            <a:r>
              <a:rPr lang="fr-BE" sz="2800" b="1" i="1" u="sng" dirty="0">
                <a:solidFill>
                  <a:srgbClr val="21874E"/>
                </a:solidFill>
              </a:rPr>
              <a:t>incomplète</a:t>
            </a:r>
            <a:r>
              <a:rPr lang="fr-BE" sz="2800" b="1" i="1" dirty="0">
                <a:solidFill>
                  <a:srgbClr val="21874E"/>
                </a:solidFill>
              </a:rPr>
              <a:t> »</a:t>
            </a:r>
            <a:endParaRPr lang="fr-BE" sz="2800" b="1" i="1" dirty="0">
              <a:solidFill>
                <a:srgbClr val="962C60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BE" sz="2800" b="1" i="1" dirty="0">
                <a:solidFill>
                  <a:srgbClr val="962C60"/>
                </a:solidFill>
              </a:rPr>
              <a:t>(avec suffisamment de places)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r>
              <a:rPr lang="fr-BE" sz="2800" b="1" i="1" dirty="0">
                <a:solidFill>
                  <a:srgbClr val="26559D"/>
                </a:solidFill>
              </a:rPr>
              <a:t>inscription de </a:t>
            </a:r>
            <a:r>
              <a:rPr lang="fr-BE" sz="2800" b="1" i="1" dirty="0">
                <a:solidFill>
                  <a:srgbClr val="21874E"/>
                </a:solidFill>
              </a:rPr>
              <a:t>tous</a:t>
            </a:r>
            <a:r>
              <a:rPr lang="fr-BE" sz="2800" b="1" i="1" dirty="0">
                <a:solidFill>
                  <a:srgbClr val="26559D"/>
                </a:solidFill>
              </a:rPr>
              <a:t> les enfants  après adhésion des parents aux projets et règlements de l’école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D8A81C-0A59-4946-9148-15673EE80598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ous-titre 2">
            <a:extLst>
              <a:ext uri="{FF2B5EF4-FFF2-40B4-BE49-F238E27FC236}">
                <a16:creationId xmlns:a16="http://schemas.microsoft.com/office/drawing/2014/main" id="{F3D89BB9-90F8-42B1-B6F3-3C6BC8F05FD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1571625"/>
            <a:ext cx="6929438" cy="507206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26559D"/>
                </a:solidFill>
              </a:rPr>
              <a:t>Situation 2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Ecole</a:t>
            </a:r>
            <a:r>
              <a:rPr lang="fr-BE" altLang="fr-FR" sz="2800" b="1" i="1">
                <a:solidFill>
                  <a:srgbClr val="26559D"/>
                </a:solidFill>
              </a:rPr>
              <a:t> </a:t>
            </a:r>
            <a:r>
              <a:rPr lang="fr-BE" altLang="fr-FR" sz="2800" b="1" i="1">
                <a:solidFill>
                  <a:srgbClr val="21874E"/>
                </a:solidFill>
              </a:rPr>
              <a:t>«</a:t>
            </a:r>
            <a:r>
              <a:rPr lang="fr-BE" altLang="fr-FR" sz="2800" b="1" i="1">
                <a:solidFill>
                  <a:srgbClr val="26559D"/>
                </a:solidFill>
              </a:rPr>
              <a:t> </a:t>
            </a:r>
            <a:r>
              <a:rPr lang="fr-BE" altLang="fr-FR" sz="2800" b="1" i="1" u="sng">
                <a:solidFill>
                  <a:srgbClr val="21874E"/>
                </a:solidFill>
              </a:rPr>
              <a:t>complète</a:t>
            </a:r>
            <a:r>
              <a:rPr lang="fr-BE" altLang="fr-FR" sz="2800" b="1" i="1">
                <a:solidFill>
                  <a:srgbClr val="21874E"/>
                </a:solidFill>
              </a:rPr>
              <a:t>  »</a:t>
            </a:r>
            <a:endParaRPr lang="fr-BE" altLang="fr-FR" sz="2800" b="1" i="1">
              <a:solidFill>
                <a:srgbClr val="26559D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(comptant plus de demandes que de places)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On attribue à chaque élève un indice composite (voir ci-dessous)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On classe les élèves selon cet indice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On attribue les places disponibles en trois temps: 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87CD32-578A-4C5D-BD6B-720057ECAE90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ous-titre 2">
            <a:extLst>
              <a:ext uri="{FF2B5EF4-FFF2-40B4-BE49-F238E27FC236}">
                <a16:creationId xmlns:a16="http://schemas.microsoft.com/office/drawing/2014/main" id="{91EEA9BF-75E7-442D-9FB9-A881144D81A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1571625"/>
            <a:ext cx="6929438" cy="507206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BE" sz="2800" b="1" i="1" dirty="0">
                <a:solidFill>
                  <a:srgbClr val="26559D"/>
                </a:solidFill>
              </a:rPr>
              <a:t>Situation 2 (suite)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BE" sz="2800" b="1" i="1" dirty="0">
                <a:solidFill>
                  <a:srgbClr val="962C60"/>
                </a:solidFill>
              </a:rPr>
              <a:t>Ecole</a:t>
            </a:r>
            <a:r>
              <a:rPr lang="fr-BE" sz="2800" b="1" i="1" dirty="0">
                <a:solidFill>
                  <a:srgbClr val="26559D"/>
                </a:solidFill>
              </a:rPr>
              <a:t> </a:t>
            </a:r>
            <a:r>
              <a:rPr lang="fr-BE" sz="2800" b="1" i="1" dirty="0">
                <a:solidFill>
                  <a:srgbClr val="21874E"/>
                </a:solidFill>
              </a:rPr>
              <a:t>«</a:t>
            </a:r>
            <a:r>
              <a:rPr lang="fr-BE" sz="2800" b="1" i="1" dirty="0">
                <a:solidFill>
                  <a:srgbClr val="26559D"/>
                </a:solidFill>
              </a:rPr>
              <a:t> </a:t>
            </a:r>
            <a:r>
              <a:rPr lang="fr-BE" sz="2800" b="1" i="1" u="sng" dirty="0">
                <a:solidFill>
                  <a:srgbClr val="21874E"/>
                </a:solidFill>
              </a:rPr>
              <a:t>complète</a:t>
            </a:r>
            <a:r>
              <a:rPr lang="fr-BE" sz="2800" b="1" i="1" dirty="0">
                <a:solidFill>
                  <a:srgbClr val="21874E"/>
                </a:solidFill>
              </a:rPr>
              <a:t> »</a:t>
            </a:r>
            <a:r>
              <a:rPr lang="fr-BE" sz="2800" b="1" i="1" dirty="0">
                <a:solidFill>
                  <a:srgbClr val="26559D"/>
                </a:solidFill>
              </a:rPr>
              <a:t> 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r>
              <a:rPr lang="fr-BE" sz="2800" b="1" i="1" dirty="0">
                <a:solidFill>
                  <a:srgbClr val="26559D"/>
                </a:solidFill>
              </a:rPr>
              <a:t>On attribue les places disponibles en trois temps selon l’ordre des indices composites:</a:t>
            </a:r>
          </a:p>
          <a:p>
            <a:pPr marL="514350" indent="-514350" eaLnBrk="1" hangingPunct="1"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600" b="1" i="1" dirty="0">
                <a:solidFill>
                  <a:srgbClr val="26559D"/>
                </a:solidFill>
              </a:rPr>
              <a:t>20% des places (si demande) aux élèves provenant d’écoles à indice socio-économique défavorisé</a:t>
            </a:r>
          </a:p>
          <a:p>
            <a:pPr marL="514350" indent="-514350" eaLnBrk="1" hangingPunct="1"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600" b="1" i="1" dirty="0">
                <a:solidFill>
                  <a:srgbClr val="26559D"/>
                </a:solidFill>
              </a:rPr>
              <a:t>aux prioritaires (voir ci-dessous)</a:t>
            </a:r>
          </a:p>
          <a:p>
            <a:pPr marL="514350" indent="-514350" eaLnBrk="1" hangingPunct="1"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600" b="1" i="1" dirty="0">
                <a:solidFill>
                  <a:srgbClr val="26559D"/>
                </a:solidFill>
              </a:rPr>
              <a:t>aux autres</a:t>
            </a:r>
            <a:endParaRPr lang="fr-BE" sz="2600" b="1" i="1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5C8BDC-D3D9-4796-AF93-6A51BE1C54FC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ous-titre 2">
            <a:extLst>
              <a:ext uri="{FF2B5EF4-FFF2-40B4-BE49-F238E27FC236}">
                <a16:creationId xmlns:a16="http://schemas.microsoft.com/office/drawing/2014/main" id="{E9BB5586-3D3F-4F8C-B9ED-DC2A944F4D8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800" b="1" i="1">
                <a:solidFill>
                  <a:srgbClr val="21874E"/>
                </a:solidFill>
              </a:rPr>
              <a:t>indice composite</a:t>
            </a:r>
            <a:r>
              <a:rPr lang="fr-BE" altLang="fr-FR" sz="2800" b="1" i="1">
                <a:solidFill>
                  <a:srgbClr val="26559D"/>
                </a:solidFill>
              </a:rPr>
              <a:t> qui est calculé sur la base de 7 critères: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6562B3-E0B7-4FD2-B21D-0B768B144E96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ous-titre 2">
            <a:extLst>
              <a:ext uri="{FF2B5EF4-FFF2-40B4-BE49-F238E27FC236}">
                <a16:creationId xmlns:a16="http://schemas.microsoft.com/office/drawing/2014/main" id="{AABD7008-3779-4728-B4CC-5CA976D05D0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54292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800" b="1" i="1">
                <a:solidFill>
                  <a:srgbClr val="21874E"/>
                </a:solidFill>
              </a:rPr>
              <a:t>indice composite</a:t>
            </a:r>
            <a:r>
              <a:rPr lang="fr-BE" altLang="fr-FR" sz="2800" b="1" i="1">
                <a:solidFill>
                  <a:srgbClr val="26559D"/>
                </a:solidFill>
              </a:rPr>
              <a:t> qui est calculé sur la base de 7 critères: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 u="sng">
                <a:solidFill>
                  <a:srgbClr val="962C60"/>
                </a:solidFill>
              </a:rPr>
              <a:t>1</a:t>
            </a:r>
            <a:r>
              <a:rPr lang="fr-BE" altLang="fr-FR" sz="2800" b="1" i="1" u="sng" baseline="30000">
                <a:solidFill>
                  <a:srgbClr val="962C60"/>
                </a:solidFill>
              </a:rPr>
              <a:t>er</a:t>
            </a:r>
            <a:r>
              <a:rPr lang="fr-BE" altLang="fr-FR" sz="2800" b="1" i="1" u="sng">
                <a:solidFill>
                  <a:srgbClr val="962C60"/>
                </a:solidFill>
              </a:rPr>
              <a:t> critère: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un indice pour les 5 écoles reprises dans les 5 premières préférences (de 1.5 à 1.1)</a:t>
            </a:r>
            <a:endParaRPr lang="fr-BE" altLang="fr-FR" sz="2400" b="1" i="1">
              <a:solidFill>
                <a:srgbClr val="FF0000"/>
              </a:solidFill>
            </a:endParaRP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 1,5 pour l’école de 1</a:t>
            </a:r>
            <a:r>
              <a:rPr lang="fr-BE" altLang="fr-FR" sz="2400" b="1" i="1" baseline="30000">
                <a:solidFill>
                  <a:srgbClr val="962C60"/>
                </a:solidFill>
              </a:rPr>
              <a:t>ère</a:t>
            </a:r>
            <a:r>
              <a:rPr lang="fr-BE" altLang="fr-FR" sz="2400" b="1" i="1">
                <a:solidFill>
                  <a:srgbClr val="962C60"/>
                </a:solidFill>
              </a:rPr>
              <a:t> préférence (calcul effectué par l’école)</a:t>
            </a: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 1,4 à 1,1 pour les suivantes (calcul effectué par la CIRI</a:t>
            </a:r>
            <a:r>
              <a:rPr lang="fr-BE" altLang="fr-FR" sz="2400" b="1" i="1">
                <a:solidFill>
                  <a:srgbClr val="26559D"/>
                </a:solidFill>
              </a:rPr>
              <a:t>*</a:t>
            </a:r>
            <a:r>
              <a:rPr lang="fr-BE" altLang="fr-FR" sz="2400" b="1" i="1">
                <a:solidFill>
                  <a:srgbClr val="962C60"/>
                </a:solidFill>
              </a:rPr>
              <a:t>)</a:t>
            </a: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 1 à partir de la 6</a:t>
            </a:r>
            <a:r>
              <a:rPr lang="fr-BE" altLang="fr-FR" sz="2400" b="1" i="1" baseline="30000">
                <a:solidFill>
                  <a:srgbClr val="962C60"/>
                </a:solidFill>
              </a:rPr>
              <a:t>ème</a:t>
            </a:r>
            <a:r>
              <a:rPr lang="fr-BE" altLang="fr-FR" sz="2400" b="1" i="1">
                <a:solidFill>
                  <a:srgbClr val="962C60"/>
                </a:solidFill>
              </a:rPr>
              <a:t> école</a:t>
            </a:r>
          </a:p>
          <a:p>
            <a:pPr eaLnBrk="1" hangingPunct="1">
              <a:spcBef>
                <a:spcPts val="1200"/>
              </a:spcBef>
              <a:buClr>
                <a:srgbClr val="21874E"/>
              </a:buClr>
              <a:buFont typeface="Arial" panose="020B0604020202020204" pitchFamily="34" charset="0"/>
              <a:buNone/>
            </a:pPr>
            <a:r>
              <a:rPr lang="fr-BE" altLang="fr-FR" sz="2000" b="1" i="1">
                <a:solidFill>
                  <a:srgbClr val="26559D"/>
                </a:solidFill>
              </a:rPr>
              <a:t>* Commission Interréseaux des Inscriptions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68E53F-B71C-4351-BC41-29465B762EBD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ous-titre 2">
            <a:extLst>
              <a:ext uri="{FF2B5EF4-FFF2-40B4-BE49-F238E27FC236}">
                <a16:creationId xmlns:a16="http://schemas.microsoft.com/office/drawing/2014/main" id="{702BCEB8-508A-4BD5-AF46-9BD65D393F6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800" b="1" i="1">
                <a:solidFill>
                  <a:srgbClr val="21874E"/>
                </a:solidFill>
              </a:rPr>
              <a:t>indice composite</a:t>
            </a:r>
            <a:r>
              <a:rPr lang="fr-BE" altLang="fr-FR" sz="2800" b="1" i="1">
                <a:solidFill>
                  <a:srgbClr val="26559D"/>
                </a:solidFill>
              </a:rPr>
              <a:t> qui est calculé sur la base de 7 critères: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 u="sng">
                <a:solidFill>
                  <a:srgbClr val="962C60"/>
                </a:solidFill>
              </a:rPr>
              <a:t>2</a:t>
            </a:r>
            <a:r>
              <a:rPr lang="fr-BE" altLang="fr-FR" sz="2800" b="1" i="1" u="sng" baseline="30000">
                <a:solidFill>
                  <a:srgbClr val="962C60"/>
                </a:solidFill>
              </a:rPr>
              <a:t>e</a:t>
            </a:r>
            <a:r>
              <a:rPr lang="fr-BE" altLang="fr-FR" sz="2800" b="1" i="1" u="sng">
                <a:solidFill>
                  <a:srgbClr val="962C60"/>
                </a:solidFill>
              </a:rPr>
              <a:t> critère</a:t>
            </a:r>
            <a:r>
              <a:rPr lang="fr-BE" altLang="fr-FR" sz="2800" b="1" i="1">
                <a:solidFill>
                  <a:srgbClr val="962C60"/>
                </a:solidFill>
              </a:rPr>
              <a:t>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proximité </a:t>
            </a:r>
            <a:r>
              <a:rPr lang="fr-BE" altLang="fr-FR" sz="2800" b="1" i="1" u="sng">
                <a:solidFill>
                  <a:srgbClr val="21874E"/>
                </a:solidFill>
              </a:rPr>
              <a:t>domicile</a:t>
            </a:r>
            <a:r>
              <a:rPr lang="fr-BE" altLang="fr-FR" sz="2800" b="1" i="1">
                <a:solidFill>
                  <a:srgbClr val="962C60"/>
                </a:solidFill>
              </a:rPr>
              <a:t> – école </a:t>
            </a:r>
            <a:r>
              <a:rPr lang="fr-BE" altLang="fr-FR" sz="2800" b="1" i="1" u="sng">
                <a:solidFill>
                  <a:srgbClr val="21874E"/>
                </a:solidFill>
              </a:rPr>
              <a:t>fondamentale</a:t>
            </a: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800" b="1" i="1">
                <a:solidFill>
                  <a:srgbClr val="962C60"/>
                </a:solidFill>
              </a:rPr>
              <a:t> 2 si école fondamentale la plus proche au sein du réseau choisi dans le fondamental</a:t>
            </a: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800" b="1" i="1">
                <a:solidFill>
                  <a:srgbClr val="962C60"/>
                </a:solidFill>
              </a:rPr>
              <a:t> 1.81 si 2</a:t>
            </a:r>
            <a:r>
              <a:rPr lang="fr-BE" altLang="fr-FR" sz="28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800" b="1" i="1">
                <a:solidFill>
                  <a:srgbClr val="962C60"/>
                </a:solidFill>
              </a:rPr>
              <a:t>; 1.61 si 3</a:t>
            </a:r>
            <a:r>
              <a:rPr lang="fr-BE" altLang="fr-FR" sz="28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800" b="1" i="1">
                <a:solidFill>
                  <a:srgbClr val="962C60"/>
                </a:solidFill>
              </a:rPr>
              <a:t>; 1.41 si 4</a:t>
            </a:r>
            <a:r>
              <a:rPr lang="fr-BE" altLang="fr-FR" sz="28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800" b="1" i="1">
                <a:solidFill>
                  <a:srgbClr val="962C60"/>
                </a:solidFill>
              </a:rPr>
              <a:t>; 1.21 si 5</a:t>
            </a:r>
            <a:r>
              <a:rPr lang="fr-BE" altLang="fr-FR" sz="28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800" b="1" i="1">
                <a:solidFill>
                  <a:srgbClr val="962C60"/>
                </a:solidFill>
              </a:rPr>
              <a:t>  la plus proche</a:t>
            </a: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800" b="1" i="1">
                <a:solidFill>
                  <a:srgbClr val="962C60"/>
                </a:solidFill>
              </a:rPr>
              <a:t> 1 pour les suivantes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2800" b="1" i="1">
              <a:solidFill>
                <a:srgbClr val="26559D"/>
              </a:solidFill>
            </a:endParaRPr>
          </a:p>
          <a:p>
            <a:pPr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E45558-8E2F-405C-B2A7-03FEFF8E2AC8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ous-titre 2">
            <a:extLst>
              <a:ext uri="{FF2B5EF4-FFF2-40B4-BE49-F238E27FC236}">
                <a16:creationId xmlns:a16="http://schemas.microsoft.com/office/drawing/2014/main" id="{A223EC50-AC54-45D3-8FE0-5DBAF3EA495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800" b="1" i="1">
                <a:solidFill>
                  <a:srgbClr val="21874E"/>
                </a:solidFill>
              </a:rPr>
              <a:t>indice composite</a:t>
            </a:r>
            <a:r>
              <a:rPr lang="fr-BE" altLang="fr-FR" sz="2800" b="1" i="1">
                <a:solidFill>
                  <a:srgbClr val="26559D"/>
                </a:solidFill>
              </a:rPr>
              <a:t> qui est calculé sur la base de 7 critères: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 u="sng">
                <a:solidFill>
                  <a:srgbClr val="962C60"/>
                </a:solidFill>
              </a:rPr>
              <a:t>3</a:t>
            </a:r>
            <a:r>
              <a:rPr lang="fr-BE" altLang="fr-FR" sz="2800" b="1" i="1" u="sng" baseline="30000">
                <a:solidFill>
                  <a:srgbClr val="962C60"/>
                </a:solidFill>
              </a:rPr>
              <a:t>e</a:t>
            </a:r>
            <a:r>
              <a:rPr lang="fr-BE" altLang="fr-FR" sz="2800" b="1" i="1" u="sng">
                <a:solidFill>
                  <a:srgbClr val="962C60"/>
                </a:solidFill>
              </a:rPr>
              <a:t> critère</a:t>
            </a:r>
            <a:r>
              <a:rPr lang="fr-BE" altLang="fr-FR" sz="2800" b="1" i="1">
                <a:solidFill>
                  <a:srgbClr val="962C60"/>
                </a:solidFill>
              </a:rPr>
              <a:t>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proximité </a:t>
            </a:r>
            <a:r>
              <a:rPr lang="fr-BE" altLang="fr-FR" sz="2800" b="1" i="1" u="sng">
                <a:solidFill>
                  <a:srgbClr val="21874E"/>
                </a:solidFill>
              </a:rPr>
              <a:t>domicile</a:t>
            </a:r>
            <a:r>
              <a:rPr lang="fr-BE" altLang="fr-FR" sz="2800" b="1" i="1">
                <a:solidFill>
                  <a:srgbClr val="962C60"/>
                </a:solidFill>
              </a:rPr>
              <a:t> – école </a:t>
            </a:r>
            <a:r>
              <a:rPr lang="fr-BE" altLang="fr-FR" sz="2800" b="1" i="1" u="sng">
                <a:solidFill>
                  <a:srgbClr val="21874E"/>
                </a:solidFill>
              </a:rPr>
              <a:t>secondaire</a:t>
            </a: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800" b="1" i="1">
                <a:solidFill>
                  <a:srgbClr val="962C60"/>
                </a:solidFill>
              </a:rPr>
              <a:t> 1.98 si école secondaire la plus proche au sein du réseau choisi</a:t>
            </a: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800" b="1" i="1">
                <a:solidFill>
                  <a:srgbClr val="962C60"/>
                </a:solidFill>
              </a:rPr>
              <a:t> 1.79, si 2</a:t>
            </a:r>
            <a:r>
              <a:rPr lang="fr-BE" altLang="fr-FR" sz="28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800" b="1" i="1">
                <a:solidFill>
                  <a:srgbClr val="962C60"/>
                </a:solidFill>
              </a:rPr>
              <a:t>; 1.59 si 3</a:t>
            </a:r>
            <a:r>
              <a:rPr lang="fr-BE" altLang="fr-FR" sz="28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800" b="1" i="1">
                <a:solidFill>
                  <a:srgbClr val="962C60"/>
                </a:solidFill>
              </a:rPr>
              <a:t>; 1.39 si 4</a:t>
            </a:r>
            <a:r>
              <a:rPr lang="fr-BE" altLang="fr-FR" sz="28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800" b="1" i="1">
                <a:solidFill>
                  <a:srgbClr val="962C60"/>
                </a:solidFill>
              </a:rPr>
              <a:t>; 1.19 si 5</a:t>
            </a:r>
            <a:r>
              <a:rPr lang="fr-BE" altLang="fr-FR" sz="28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800" b="1" i="1">
                <a:solidFill>
                  <a:srgbClr val="962C60"/>
                </a:solidFill>
              </a:rPr>
              <a:t> la plus proche au sein du réseau choisi</a:t>
            </a: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800" b="1" i="1">
                <a:solidFill>
                  <a:srgbClr val="962C60"/>
                </a:solidFill>
              </a:rPr>
              <a:t> 1 pour les suivantes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2800" b="1" i="1">
              <a:solidFill>
                <a:srgbClr val="26559D"/>
              </a:solidFill>
            </a:endParaRPr>
          </a:p>
          <a:p>
            <a:pPr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3BEB7F-DAE0-448E-9F29-022CEFBC21CE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ous-titre 2">
            <a:extLst>
              <a:ext uri="{FF2B5EF4-FFF2-40B4-BE49-F238E27FC236}">
                <a16:creationId xmlns:a16="http://schemas.microsoft.com/office/drawing/2014/main" id="{B19BD80B-F740-409B-B1A9-668C90902C9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03350" y="1125538"/>
            <a:ext cx="7489825" cy="51117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800" b="1" i="1">
                <a:solidFill>
                  <a:srgbClr val="21874E"/>
                </a:solidFill>
              </a:rPr>
              <a:t>indice composite</a:t>
            </a:r>
            <a:r>
              <a:rPr lang="fr-BE" altLang="fr-FR" sz="2800" b="1" i="1">
                <a:solidFill>
                  <a:srgbClr val="26559D"/>
                </a:solidFill>
              </a:rPr>
              <a:t> qui est calculé sur la base de 7 critères: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 u="sng">
                <a:solidFill>
                  <a:srgbClr val="962C60"/>
                </a:solidFill>
              </a:rPr>
              <a:t>4</a:t>
            </a:r>
            <a:r>
              <a:rPr lang="fr-BE" altLang="fr-FR" sz="2800" b="1" i="1" u="sng" baseline="30000">
                <a:solidFill>
                  <a:srgbClr val="962C60"/>
                </a:solidFill>
              </a:rPr>
              <a:t>e</a:t>
            </a:r>
            <a:r>
              <a:rPr lang="fr-BE" altLang="fr-FR" sz="2800" b="1" i="1" u="sng">
                <a:solidFill>
                  <a:srgbClr val="962C60"/>
                </a:solidFill>
              </a:rPr>
              <a:t> critère</a:t>
            </a:r>
            <a:r>
              <a:rPr lang="fr-BE" altLang="fr-FR" sz="2800" b="1" i="1">
                <a:solidFill>
                  <a:srgbClr val="962C60"/>
                </a:solidFill>
              </a:rPr>
              <a:t>: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proximité école </a:t>
            </a:r>
            <a:r>
              <a:rPr lang="fr-BE" altLang="fr-FR" sz="2800" b="1" i="1" u="sng">
                <a:solidFill>
                  <a:srgbClr val="21874E"/>
                </a:solidFill>
              </a:rPr>
              <a:t>fondamentale</a:t>
            </a:r>
            <a:r>
              <a:rPr lang="fr-BE" altLang="fr-FR" sz="2800" b="1" i="1">
                <a:solidFill>
                  <a:srgbClr val="962C60"/>
                </a:solidFill>
              </a:rPr>
              <a:t> – école </a:t>
            </a:r>
            <a:r>
              <a:rPr lang="fr-BE" altLang="fr-FR" sz="2800" b="1" i="1" u="sng">
                <a:solidFill>
                  <a:srgbClr val="21874E"/>
                </a:solidFill>
              </a:rPr>
              <a:t>secondaire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Coefficient varie entre 1 et 1,54, par tranche de 0,054 si l’école fondamentale est dans un rayon de 4km de l’école secondaire, et ce en fonction du degré de proximité d’une part  domicile-école fondamentale et d’autre part domicile - école secondaire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F64BE6-E1B1-4702-9E77-E4E1720DD32B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ous-titre 2">
            <a:extLst>
              <a:ext uri="{FF2B5EF4-FFF2-40B4-BE49-F238E27FC236}">
                <a16:creationId xmlns:a16="http://schemas.microsoft.com/office/drawing/2014/main" id="{688298BA-10D7-427C-A485-43116A9D2EB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03350" y="1285875"/>
            <a:ext cx="7312025" cy="4929188"/>
          </a:xfrm>
        </p:spPr>
        <p:txBody>
          <a:bodyPr/>
          <a:lstStyle/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Coefficient est de 1 dans tous les cas si l’école fondamentale n’est pas dans un rayon de 4km de l’école secondaire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55976B-7CEB-4BDE-8190-DE932D3AD941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ous-titre 2">
            <a:extLst>
              <a:ext uri="{FF2B5EF4-FFF2-40B4-BE49-F238E27FC236}">
                <a16:creationId xmlns:a16="http://schemas.microsoft.com/office/drawing/2014/main" id="{4004336E-1660-48D8-BEE4-72CDBDC5932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800" b="1" i="1">
                <a:solidFill>
                  <a:srgbClr val="21874E"/>
                </a:solidFill>
              </a:rPr>
              <a:t>indice composite</a:t>
            </a:r>
            <a:r>
              <a:rPr lang="fr-BE" altLang="fr-FR" sz="2800" b="1" i="1">
                <a:solidFill>
                  <a:srgbClr val="26559D"/>
                </a:solidFill>
              </a:rPr>
              <a:t> qui est calculé sur la base de 7 critères:</a:t>
            </a:r>
          </a:p>
          <a:p>
            <a:pPr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r>
              <a:rPr lang="fr-BE" altLang="fr-FR" sz="2800" b="1" i="1" u="sng">
                <a:solidFill>
                  <a:srgbClr val="962C60"/>
                </a:solidFill>
              </a:rPr>
              <a:t>5</a:t>
            </a:r>
            <a:r>
              <a:rPr lang="fr-BE" altLang="fr-FR" sz="2800" b="1" i="1" u="sng" baseline="30000">
                <a:solidFill>
                  <a:srgbClr val="962C60"/>
                </a:solidFill>
              </a:rPr>
              <a:t>e</a:t>
            </a:r>
            <a:r>
              <a:rPr lang="fr-BE" altLang="fr-FR" sz="2800" b="1" i="1" u="sng">
                <a:solidFill>
                  <a:srgbClr val="962C60"/>
                </a:solidFill>
              </a:rPr>
              <a:t> critère </a:t>
            </a:r>
            <a:r>
              <a:rPr lang="fr-BE" altLang="fr-FR" sz="2800" b="1" i="1">
                <a:solidFill>
                  <a:srgbClr val="962C60"/>
                </a:solidFill>
              </a:rPr>
              <a:t>:</a:t>
            </a:r>
            <a:endParaRPr lang="fr-BE" altLang="fr-FR" sz="2800" b="1" i="1">
              <a:solidFill>
                <a:srgbClr val="26559D"/>
              </a:solidFill>
            </a:endParaRPr>
          </a:p>
          <a:p>
            <a:pPr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offre d’enseignement dans la commune de l’école primaire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1,51, si aucun établissement secondaire sur le territoire de la commune où se trouve l’école primaire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2CAA57-DC41-4F92-A4FB-0A5B88BB31C7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2">
            <a:extLst>
              <a:ext uri="{FF2B5EF4-FFF2-40B4-BE49-F238E27FC236}">
                <a16:creationId xmlns:a16="http://schemas.microsoft.com/office/drawing/2014/main" id="{20ADF662-0B2C-4DFB-BBAC-74E985048D2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28813" y="1071563"/>
            <a:ext cx="6715125" cy="550068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Pour l’inscription dans une école secondaire catholique</a:t>
            </a:r>
          </a:p>
          <a:p>
            <a:pPr eaLnBrk="1" hangingPunct="1">
              <a:lnSpc>
                <a:spcPct val="150000"/>
              </a:lnSpc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Pour </a:t>
            </a:r>
            <a:r>
              <a:rPr lang="fr-BE" altLang="fr-FR" sz="2800" b="1" i="1">
                <a:solidFill>
                  <a:srgbClr val="21874E"/>
                </a:solidFill>
              </a:rPr>
              <a:t>2019-2020</a:t>
            </a:r>
          </a:p>
          <a:p>
            <a:pPr eaLnBrk="1" hangingPunct="1">
              <a:lnSpc>
                <a:spcPct val="150000"/>
              </a:lnSpc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A titre indicatif et sans préjudice de toute autre information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ED130A-BDD8-43A4-9D49-031ABC21DC38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200" b="1" i="1"/>
              <a:t>Avertissement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ous-titre 2">
            <a:extLst>
              <a:ext uri="{FF2B5EF4-FFF2-40B4-BE49-F238E27FC236}">
                <a16:creationId xmlns:a16="http://schemas.microsoft.com/office/drawing/2014/main" id="{123D9AA9-4B75-4E14-9085-004FCB10F73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4929188"/>
          </a:xfrm>
        </p:spPr>
        <p:txBody>
          <a:bodyPr/>
          <a:lstStyle/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1,51, s’il y a uniquement soit une école secondaire confessionnelle, soit une école secondaire non confessionnelle sur le territoire de la commune où se trouve l’école primaire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1, s’il y a à la fois une école secondaire confessionnelle et non confessionnelle sur le territoire de la commune</a:t>
            </a:r>
          </a:p>
          <a:p>
            <a:pPr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Si application de l’indice 1,51, le critère n°6 vaut toujours 1 (voir dia suivante)</a:t>
            </a:r>
          </a:p>
          <a:p>
            <a:pPr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91CF16-4275-4998-9CC7-EF53A74D6C6B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ous-titre 2">
            <a:extLst>
              <a:ext uri="{FF2B5EF4-FFF2-40B4-BE49-F238E27FC236}">
                <a16:creationId xmlns:a16="http://schemas.microsoft.com/office/drawing/2014/main" id="{72725E50-AAB8-443C-8670-32D6635E43F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5456238"/>
          </a:xfrm>
        </p:spPr>
        <p:txBody>
          <a:bodyPr/>
          <a:lstStyle/>
          <a:p>
            <a:pPr eaLnBrk="1" hangingPunct="1">
              <a:buNone/>
            </a:pPr>
            <a:r>
              <a:rPr lang="fr-BE" altLang="fr-FR" sz="2800" b="1" i="1" dirty="0">
                <a:solidFill>
                  <a:srgbClr val="962C60"/>
                </a:solidFill>
              </a:rPr>
              <a:t>Calcul des pondérations </a:t>
            </a:r>
            <a:endParaRPr lang="fr-BE" altLang="fr-FR" sz="2800" b="1" i="1">
              <a:solidFill>
                <a:srgbClr val="962C60"/>
              </a:solidFill>
            </a:endParaRP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 dirty="0">
                <a:solidFill>
                  <a:srgbClr val="26559D"/>
                </a:solidFill>
              </a:rPr>
              <a:t>chaque élève reçoit un </a:t>
            </a:r>
            <a:r>
              <a:rPr lang="fr-BE" altLang="fr-FR" sz="2800" b="1" i="1" dirty="0">
                <a:solidFill>
                  <a:srgbClr val="21874E"/>
                </a:solidFill>
              </a:rPr>
              <a:t>indice composite</a:t>
            </a:r>
            <a:r>
              <a:rPr lang="fr-BE" altLang="fr-FR" sz="2800" b="1" i="1" dirty="0">
                <a:solidFill>
                  <a:srgbClr val="26559D"/>
                </a:solidFill>
              </a:rPr>
              <a:t> qui est calculé sur la base de 7 critères:</a:t>
            </a:r>
            <a:endParaRPr lang="fr-BE" altLang="fr-FR" sz="2800" b="1" i="1" dirty="0">
              <a:solidFill>
                <a:srgbClr val="26559D"/>
              </a:solidFill>
              <a:cs typeface="Calibri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 u="sng" dirty="0">
                <a:solidFill>
                  <a:srgbClr val="962C60"/>
                </a:solidFill>
              </a:rPr>
              <a:t>6</a:t>
            </a:r>
            <a:r>
              <a:rPr lang="fr-BE" altLang="fr-FR" sz="2800" b="1" i="1" u="sng" baseline="30000" dirty="0">
                <a:solidFill>
                  <a:srgbClr val="962C60"/>
                </a:solidFill>
              </a:rPr>
              <a:t>e</a:t>
            </a:r>
            <a:r>
              <a:rPr lang="fr-BE" altLang="fr-FR" sz="2800" b="1" i="1" u="sng" dirty="0">
                <a:solidFill>
                  <a:srgbClr val="962C60"/>
                </a:solidFill>
              </a:rPr>
              <a:t> critère</a:t>
            </a:r>
            <a:r>
              <a:rPr lang="fr-BE" altLang="fr-FR" sz="2800" b="1" i="1" dirty="0">
                <a:solidFill>
                  <a:srgbClr val="962C60"/>
                </a:solidFill>
              </a:rPr>
              <a:t>:</a:t>
            </a:r>
            <a:endParaRPr lang="fr-BE" altLang="fr-FR" sz="2800" b="1" i="1" dirty="0">
              <a:solidFill>
                <a:srgbClr val="962C60"/>
              </a:solidFill>
              <a:cs typeface="Calibri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400" b="1" i="1" dirty="0">
                <a:solidFill>
                  <a:srgbClr val="21874E"/>
                </a:solidFill>
              </a:rPr>
              <a:t>Partenariat pédagogique</a:t>
            </a:r>
            <a:r>
              <a:rPr lang="fr-BE" altLang="fr-FR" sz="2400" b="1" i="1" dirty="0">
                <a:solidFill>
                  <a:srgbClr val="962C60"/>
                </a:solidFill>
              </a:rPr>
              <a:t> (convention de partenariat d’une école secondaire avec au moins 3 écoles fondamentales dont au moins 1 avec indice socio-économique défavorisé). Uniquement si école non adossée.</a:t>
            </a:r>
            <a:endParaRPr lang="fr-BE" altLang="fr-FR" sz="2400" b="1" i="1" dirty="0">
              <a:solidFill>
                <a:srgbClr val="962C60"/>
              </a:solidFill>
              <a:cs typeface="Calibri"/>
            </a:endParaRP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 dirty="0">
                <a:solidFill>
                  <a:srgbClr val="962C60"/>
                </a:solidFill>
              </a:rPr>
              <a:t> 1,51</a:t>
            </a:r>
            <a:endParaRPr lang="fr-BE" altLang="fr-FR" sz="2400" b="1" i="1" dirty="0">
              <a:solidFill>
                <a:srgbClr val="962C60"/>
              </a:solidFill>
              <a:cs typeface="Calibri"/>
            </a:endParaRP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 dirty="0">
                <a:solidFill>
                  <a:srgbClr val="962C60"/>
                </a:solidFill>
              </a:rPr>
              <a:t> sinon, 1 </a:t>
            </a:r>
            <a:br>
              <a:rPr lang="fr-BE" altLang="fr-FR" sz="2400" b="1" i="1" dirty="0">
                <a:solidFill>
                  <a:srgbClr val="962C60"/>
                </a:solidFill>
                <a:cs typeface="Calibri"/>
              </a:rPr>
            </a:br>
            <a:r>
              <a:rPr lang="fr-BE" altLang="fr-FR" sz="2000" b="1" i="1" dirty="0">
                <a:solidFill>
                  <a:srgbClr val="962C60"/>
                </a:solidFill>
              </a:rPr>
              <a:t>-&gt; voir schémas : circulaire (fondamental)  n° 6916 -p.30  et circulaire (secondaire) n° 6917 – p. 42</a:t>
            </a:r>
            <a:endParaRPr lang="fr-BE" altLang="fr-FR" sz="2000" b="1" i="1" dirty="0">
              <a:solidFill>
                <a:srgbClr val="962C60"/>
              </a:solidFill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851670-B07F-4E68-8201-D0E142E14CA9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ous-titre 2">
            <a:extLst>
              <a:ext uri="{FF2B5EF4-FFF2-40B4-BE49-F238E27FC236}">
                <a16:creationId xmlns:a16="http://schemas.microsoft.com/office/drawing/2014/main" id="{C626F397-3187-4E92-913D-059BF9AC0BF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4929188"/>
          </a:xfrm>
        </p:spPr>
        <p:txBody>
          <a:bodyPr/>
          <a:lstStyle/>
          <a:p>
            <a:pPr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Calcul des pondérations :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800" b="1" i="1">
                <a:solidFill>
                  <a:srgbClr val="21874E"/>
                </a:solidFill>
              </a:rPr>
              <a:t>indice composite </a:t>
            </a:r>
            <a:r>
              <a:rPr lang="fr-BE" altLang="fr-FR" sz="2800" b="1" i="1">
                <a:solidFill>
                  <a:srgbClr val="26559D"/>
                </a:solidFill>
              </a:rPr>
              <a:t>qui est calculé sur la base de 7 critères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 u="sng">
                <a:solidFill>
                  <a:srgbClr val="962C60"/>
                </a:solidFill>
              </a:rPr>
              <a:t>7</a:t>
            </a:r>
            <a:r>
              <a:rPr lang="fr-BE" altLang="fr-FR" sz="2800" b="1" i="1" u="sng" baseline="30000">
                <a:solidFill>
                  <a:srgbClr val="962C60"/>
                </a:solidFill>
              </a:rPr>
              <a:t>e</a:t>
            </a:r>
            <a:r>
              <a:rPr lang="fr-BE" altLang="fr-FR" sz="2800" b="1" i="1" u="sng">
                <a:solidFill>
                  <a:srgbClr val="962C60"/>
                </a:solidFill>
              </a:rPr>
              <a:t> critère</a:t>
            </a:r>
            <a:r>
              <a:rPr lang="fr-BE" altLang="fr-FR" sz="2800" b="1" i="1">
                <a:solidFill>
                  <a:srgbClr val="962C60"/>
                </a:solidFill>
              </a:rPr>
              <a:t>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poursuite </a:t>
            </a:r>
            <a:r>
              <a:rPr lang="fr-BE" altLang="fr-FR" sz="2800" b="1" i="1">
                <a:solidFill>
                  <a:srgbClr val="21874E"/>
                </a:solidFill>
              </a:rPr>
              <a:t>immersion</a:t>
            </a:r>
            <a:r>
              <a:rPr lang="fr-BE" altLang="fr-FR" sz="2800" b="1" i="1">
                <a:solidFill>
                  <a:srgbClr val="962C60"/>
                </a:solidFill>
              </a:rPr>
              <a:t> (même langue depuis la 3</a:t>
            </a:r>
            <a:r>
              <a:rPr lang="fr-BE" altLang="fr-FR" sz="2800" b="1" i="1" baseline="30000">
                <a:solidFill>
                  <a:srgbClr val="962C60"/>
                </a:solidFill>
              </a:rPr>
              <a:t>ème</a:t>
            </a:r>
            <a:r>
              <a:rPr lang="fr-BE" altLang="fr-FR" sz="2800" b="1" i="1">
                <a:solidFill>
                  <a:srgbClr val="962C60"/>
                </a:solidFill>
              </a:rPr>
              <a:t> primaire au moins)</a:t>
            </a: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800" b="1" i="1">
                <a:solidFill>
                  <a:srgbClr val="962C60"/>
                </a:solidFill>
              </a:rPr>
              <a:t> 1,18</a:t>
            </a: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800" b="1" i="1">
                <a:solidFill>
                  <a:srgbClr val="962C60"/>
                </a:solidFill>
              </a:rPr>
              <a:t> sinon 1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76D122-0C43-43EF-8C02-3F929DBFBAD4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ous-titre 2">
            <a:extLst>
              <a:ext uri="{FF2B5EF4-FFF2-40B4-BE49-F238E27FC236}">
                <a16:creationId xmlns:a16="http://schemas.microsoft.com/office/drawing/2014/main" id="{A9AFCD4B-85F2-4DDA-B1A4-888E6A4AD66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214438"/>
            <a:ext cx="6929437" cy="52863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Conclusion – pondération: 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On </a:t>
            </a:r>
            <a:r>
              <a:rPr lang="fr-BE" altLang="fr-FR" sz="2800" b="1" i="1">
                <a:solidFill>
                  <a:srgbClr val="21874E"/>
                </a:solidFill>
              </a:rPr>
              <a:t>multiplie</a:t>
            </a:r>
            <a:r>
              <a:rPr lang="fr-BE" altLang="fr-FR" sz="2800" b="1" i="1">
                <a:solidFill>
                  <a:srgbClr val="26559D"/>
                </a:solidFill>
              </a:rPr>
              <a:t> tous les indices de l’élève et ce pour tous les élèves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On </a:t>
            </a:r>
            <a:r>
              <a:rPr lang="fr-BE" altLang="fr-FR" sz="2800" b="1" i="1">
                <a:solidFill>
                  <a:srgbClr val="21874E"/>
                </a:solidFill>
              </a:rPr>
              <a:t>classe</a:t>
            </a:r>
            <a:r>
              <a:rPr lang="fr-BE" altLang="fr-FR" sz="2800" b="1" i="1">
                <a:solidFill>
                  <a:srgbClr val="26559D"/>
                </a:solidFill>
              </a:rPr>
              <a:t> les élèves selon l’ordre décroissant de cet indice global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3B9DBC-8ED7-4B1E-ADE2-41C45E306A24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ous-titre 2">
            <a:extLst>
              <a:ext uri="{FF2B5EF4-FFF2-40B4-BE49-F238E27FC236}">
                <a16:creationId xmlns:a16="http://schemas.microsoft.com/office/drawing/2014/main" id="{75928CFC-2B54-4764-A7D9-91BC5D57F16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928688"/>
            <a:ext cx="7072313" cy="64293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400" b="1" i="1" u="sng">
                <a:solidFill>
                  <a:srgbClr val="26559D"/>
                </a:solidFill>
              </a:rPr>
              <a:t>Exemple:</a:t>
            </a:r>
            <a:r>
              <a:rPr lang="fr-BE" altLang="fr-FR" sz="4000">
                <a:solidFill>
                  <a:srgbClr val="26559D"/>
                </a:solidFill>
              </a:rPr>
              <a:t>  </a:t>
            </a:r>
            <a:r>
              <a:rPr lang="fr-BE" altLang="fr-FR" sz="1800">
                <a:solidFill>
                  <a:srgbClr val="26559D"/>
                </a:solidFill>
              </a:rPr>
              <a:t>un élève inscrit dans une école fondamentale catholique introduit une demande d’inscription dans une école secondaire catholique</a:t>
            </a:r>
          </a:p>
          <a:p>
            <a:pPr eaLnBrk="1" hangingPunct="1"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Calcul de l’indice pondéré: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École premier choix = 1,5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Proximité domicile/école fondamentale catholique = 1,61 (2</a:t>
            </a:r>
            <a:r>
              <a:rPr lang="fr-BE" altLang="fr-FR" sz="1600" b="1" i="1" baseline="30000">
                <a:solidFill>
                  <a:srgbClr val="26559D"/>
                </a:solidFill>
              </a:rPr>
              <a:t>ème</a:t>
            </a:r>
            <a:r>
              <a:rPr lang="fr-BE" altLang="fr-FR" sz="1600" b="1" i="1">
                <a:solidFill>
                  <a:srgbClr val="26559D"/>
                </a:solidFill>
              </a:rPr>
              <a:t> école la plus proche au sein du réseau  catholique)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Proximité domicile/ école secondaire catholique</a:t>
            </a:r>
            <a:br>
              <a:rPr lang="fr-BE" altLang="fr-FR" sz="1600" b="1" i="1">
                <a:solidFill>
                  <a:srgbClr val="26559D"/>
                </a:solidFill>
              </a:rPr>
            </a:br>
            <a:r>
              <a:rPr lang="fr-BE" altLang="fr-FR" sz="1600" b="1" i="1">
                <a:solidFill>
                  <a:srgbClr val="26559D"/>
                </a:solidFill>
              </a:rPr>
              <a:t>= 1,39 (3</a:t>
            </a:r>
            <a:r>
              <a:rPr lang="fr-BE" altLang="fr-FR" sz="1600" b="1" i="1" baseline="30000">
                <a:solidFill>
                  <a:srgbClr val="26559D"/>
                </a:solidFill>
              </a:rPr>
              <a:t>ème</a:t>
            </a:r>
            <a:r>
              <a:rPr lang="fr-BE" altLang="fr-FR" sz="1600" b="1" i="1">
                <a:solidFill>
                  <a:srgbClr val="26559D"/>
                </a:solidFill>
              </a:rPr>
              <a:t> école la plus proche au sein du réseau catholique)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Proximité école fondamentale/école secondaire</a:t>
            </a:r>
            <a:br>
              <a:rPr lang="fr-BE" altLang="fr-FR" sz="1600" b="1" i="1">
                <a:solidFill>
                  <a:srgbClr val="26559D"/>
                </a:solidFill>
              </a:rPr>
            </a:br>
            <a:r>
              <a:rPr lang="fr-BE" altLang="fr-FR" sz="1600" b="1" i="1">
                <a:solidFill>
                  <a:srgbClr val="26559D"/>
                </a:solidFill>
              </a:rPr>
              <a:t>= 1.27 (inférieure ou égale à 4Km – 3</a:t>
            </a:r>
            <a:r>
              <a:rPr lang="fr-BE" altLang="fr-FR" sz="1600" b="1" i="1" baseline="30000">
                <a:solidFill>
                  <a:srgbClr val="26559D"/>
                </a:solidFill>
              </a:rPr>
              <a:t>ème</a:t>
            </a:r>
            <a:r>
              <a:rPr lang="fr-BE" altLang="fr-FR" sz="1600" b="1" i="1">
                <a:solidFill>
                  <a:srgbClr val="26559D"/>
                </a:solidFill>
              </a:rPr>
              <a:t> école primaire  - 4</a:t>
            </a:r>
            <a:r>
              <a:rPr lang="fr-BE" altLang="fr-FR" sz="1600" b="1" i="1" baseline="30000">
                <a:solidFill>
                  <a:srgbClr val="26559D"/>
                </a:solidFill>
              </a:rPr>
              <a:t>ème</a:t>
            </a:r>
            <a:r>
              <a:rPr lang="fr-BE" altLang="fr-FR" sz="1600" b="1" i="1">
                <a:solidFill>
                  <a:srgbClr val="26559D"/>
                </a:solidFill>
              </a:rPr>
              <a:t> école secondaire)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Offre d’enseignement dans la commune de l’école primaire = 1 ( une école secondaire confessionnelle et  une non confessionnelle sur le territoire de la commune)  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Pas de partenariat pédagogique</a:t>
            </a:r>
            <a:br>
              <a:rPr lang="fr-BE" altLang="fr-FR" sz="1600" b="1" i="1">
                <a:solidFill>
                  <a:srgbClr val="26559D"/>
                </a:solidFill>
              </a:rPr>
            </a:br>
            <a:r>
              <a:rPr lang="fr-BE" altLang="fr-FR" sz="1600" b="1" i="1">
                <a:solidFill>
                  <a:srgbClr val="26559D"/>
                </a:solidFill>
              </a:rPr>
              <a:t>= 1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Pas de poursuite de l’immersion</a:t>
            </a:r>
            <a:br>
              <a:rPr lang="fr-BE" altLang="fr-FR" sz="1600" b="1" i="1">
                <a:solidFill>
                  <a:srgbClr val="26559D"/>
                </a:solidFill>
              </a:rPr>
            </a:br>
            <a:r>
              <a:rPr lang="fr-BE" altLang="fr-FR" sz="1600" b="1" i="1">
                <a:solidFill>
                  <a:srgbClr val="26559D"/>
                </a:solidFill>
              </a:rPr>
              <a:t>= 1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Arial" panose="020B0604020202020204" pitchFamily="34" charset="0"/>
              <a:buNone/>
            </a:pPr>
            <a:r>
              <a:rPr lang="fr-BE" altLang="fr-FR" sz="2000" b="1">
                <a:solidFill>
                  <a:srgbClr val="962C60"/>
                </a:solidFill>
                <a:sym typeface="Wingdings" panose="05000000000000000000" pitchFamily="2" charset="2"/>
              </a:rPr>
              <a:t></a:t>
            </a:r>
            <a:r>
              <a:rPr lang="fr-BE" altLang="fr-FR" sz="2000" b="1" i="1" u="sng">
                <a:solidFill>
                  <a:srgbClr val="26559D"/>
                </a:solidFill>
              </a:rPr>
              <a:t>Total</a:t>
            </a:r>
            <a:r>
              <a:rPr lang="fr-BE" altLang="fr-FR" sz="2000" b="1" i="1">
                <a:solidFill>
                  <a:srgbClr val="26559D"/>
                </a:solidFill>
              </a:rPr>
              <a:t>: 1, 5 x 1,61x 1,39 x 1,27 x 1 x 1 x 1 = </a:t>
            </a:r>
            <a:r>
              <a:rPr lang="fr-BE" altLang="fr-FR" sz="2000" b="1" i="1">
                <a:solidFill>
                  <a:srgbClr val="962C60"/>
                </a:solidFill>
              </a:rPr>
              <a:t>4,2631995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C9B111-B2CD-404E-86C2-DEBACEA052DC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ous-titre 2">
            <a:extLst>
              <a:ext uri="{FF2B5EF4-FFF2-40B4-BE49-F238E27FC236}">
                <a16:creationId xmlns:a16="http://schemas.microsoft.com/office/drawing/2014/main" id="{1F826891-C6BA-4440-AD9F-CAC774661F5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714500"/>
            <a:ext cx="6929437" cy="478631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b="1" i="1" u="sng">
                <a:solidFill>
                  <a:srgbClr val="26559D"/>
                </a:solidFill>
              </a:rPr>
              <a:t>Si ex-aequo</a:t>
            </a:r>
            <a:r>
              <a:rPr lang="fr-BE" altLang="fr-FR" b="1" i="1">
                <a:solidFill>
                  <a:srgbClr val="26559D"/>
                </a:solidFill>
              </a:rPr>
              <a:t>: 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b="1" i="1">
                <a:solidFill>
                  <a:srgbClr val="21874E"/>
                </a:solidFill>
              </a:rPr>
              <a:t>indice socio-économique </a:t>
            </a:r>
            <a:r>
              <a:rPr lang="fr-BE" altLang="fr-FR" b="1" i="1">
                <a:solidFill>
                  <a:srgbClr val="26559D"/>
                </a:solidFill>
              </a:rPr>
              <a:t>des élèves (selon leur quartier)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b="1" i="1">
                <a:solidFill>
                  <a:srgbClr val="26559D"/>
                </a:solidFill>
              </a:rPr>
              <a:t> si nouvelle égalité: </a:t>
            </a:r>
            <a:r>
              <a:rPr lang="fr-BE" altLang="fr-FR" b="1" i="1">
                <a:solidFill>
                  <a:srgbClr val="21874E"/>
                </a:solidFill>
              </a:rPr>
              <a:t>distance domicile-école secondaire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C99FE2-7896-4185-AAAE-939CC0FDF6F5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8D90E595-D1CE-4523-B24E-C20A252FE20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071563"/>
            <a:ext cx="7358062" cy="5643562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BE" sz="2600" b="1" i="1" dirty="0">
                <a:solidFill>
                  <a:srgbClr val="962C60"/>
                </a:solidFill>
              </a:rPr>
              <a:t>Les priorités</a:t>
            </a:r>
            <a:r>
              <a:rPr lang="fr-BE" sz="2600" b="1" i="1" dirty="0">
                <a:solidFill>
                  <a:srgbClr val="26559D"/>
                </a:solidFill>
              </a:rPr>
              <a:t>: selon l’ordre de pondération des élèves, application des priorités </a:t>
            </a:r>
            <a:r>
              <a:rPr lang="fr-BE" sz="2600" b="1" i="1" u="sng" dirty="0">
                <a:solidFill>
                  <a:srgbClr val="26559D"/>
                </a:solidFill>
              </a:rPr>
              <a:t>dans l’ordre suivant et dans l’école de la première préférence</a:t>
            </a:r>
            <a:r>
              <a:rPr lang="fr-BE" sz="2600" b="1" i="1" dirty="0">
                <a:solidFill>
                  <a:srgbClr val="26559D"/>
                </a:solidFill>
              </a:rPr>
              <a:t> :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fr-BE" sz="2600" b="1" i="1" dirty="0">
                <a:solidFill>
                  <a:srgbClr val="21874E"/>
                </a:solidFill>
              </a:rPr>
              <a:t>1.   </a:t>
            </a:r>
            <a:r>
              <a:rPr lang="fr-BE" sz="2600" b="1" i="1" dirty="0">
                <a:solidFill>
                  <a:srgbClr val="26559D"/>
                </a:solidFill>
              </a:rPr>
              <a:t>Les enfants provenant d’écoles primaires moins  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fr-BE" sz="2600" b="1" i="1" dirty="0">
                <a:solidFill>
                  <a:srgbClr val="26559D"/>
                </a:solidFill>
              </a:rPr>
              <a:t>	</a:t>
            </a:r>
            <a:r>
              <a:rPr lang="fr-BE" sz="2600" b="1" i="1" dirty="0">
                <a:solidFill>
                  <a:srgbClr val="21874E"/>
                </a:solidFill>
              </a:rPr>
              <a:t>favorisées (ISEF) </a:t>
            </a:r>
            <a:r>
              <a:rPr lang="fr-BE" sz="2600" b="1" i="1" dirty="0">
                <a:solidFill>
                  <a:srgbClr val="26559D"/>
                </a:solidFill>
              </a:rPr>
              <a:t>à concurrence de 20 % des places à pourvoir (voir dia 12)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Arial" charset="0"/>
              <a:buNone/>
              <a:defRPr/>
            </a:pPr>
            <a:r>
              <a:rPr lang="fr-BE" sz="2600" b="1" i="1" dirty="0">
                <a:solidFill>
                  <a:srgbClr val="21874E"/>
                </a:solidFill>
              </a:rPr>
              <a:t>2.   </a:t>
            </a:r>
            <a:r>
              <a:rPr lang="fr-BE" sz="2600" b="1" i="1" dirty="0">
                <a:solidFill>
                  <a:srgbClr val="26559D"/>
                </a:solidFill>
              </a:rPr>
              <a:t>Les enfants </a:t>
            </a:r>
            <a:r>
              <a:rPr lang="fr-BE" sz="2600" b="1" i="1" dirty="0">
                <a:solidFill>
                  <a:srgbClr val="21874E"/>
                </a:solidFill>
              </a:rPr>
              <a:t>frères ou sœurs </a:t>
            </a:r>
            <a:r>
              <a:rPr lang="fr-BE" sz="2600" b="1" i="1" dirty="0">
                <a:solidFill>
                  <a:srgbClr val="26559D"/>
                </a:solidFill>
              </a:rPr>
              <a:t>d’un enfant déjà inscrit dans l’école secondaire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Arial" charset="0"/>
              <a:buNone/>
              <a:defRPr/>
            </a:pPr>
            <a:r>
              <a:rPr lang="fr-BE" sz="2600" b="1" i="1" dirty="0">
                <a:solidFill>
                  <a:srgbClr val="21874E"/>
                </a:solidFill>
              </a:rPr>
              <a:t>3.   </a:t>
            </a:r>
            <a:r>
              <a:rPr lang="fr-BE" sz="2600" b="1" i="1" dirty="0">
                <a:solidFill>
                  <a:srgbClr val="26559D"/>
                </a:solidFill>
              </a:rPr>
              <a:t>Les situations </a:t>
            </a:r>
            <a:r>
              <a:rPr lang="fr-BE" sz="2600" b="1" i="1" dirty="0">
                <a:solidFill>
                  <a:srgbClr val="21874E"/>
                </a:solidFill>
              </a:rPr>
              <a:t>spécifiques</a:t>
            </a:r>
            <a:r>
              <a:rPr lang="fr-BE" sz="2600" b="1" i="1" dirty="0">
                <a:solidFill>
                  <a:srgbClr val="26559D"/>
                </a:solidFill>
              </a:rPr>
              <a:t> (enfants en situation précaire, intégration, handicap, etc.)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Arial" charset="0"/>
              <a:buNone/>
              <a:defRPr/>
            </a:pPr>
            <a:r>
              <a:rPr lang="fr-BE" sz="2600" b="1" i="1" dirty="0">
                <a:solidFill>
                  <a:srgbClr val="21874E"/>
                </a:solidFill>
              </a:rPr>
              <a:t>4.   </a:t>
            </a:r>
            <a:r>
              <a:rPr lang="fr-BE" sz="2600" b="1" i="1" dirty="0">
                <a:solidFill>
                  <a:srgbClr val="26559D"/>
                </a:solidFill>
              </a:rPr>
              <a:t>Les élèves fréquentant un </a:t>
            </a:r>
            <a:r>
              <a:rPr lang="fr-BE" sz="2600" b="1" i="1" dirty="0">
                <a:solidFill>
                  <a:srgbClr val="21874E"/>
                </a:solidFill>
              </a:rPr>
              <a:t>internat</a:t>
            </a:r>
            <a:r>
              <a:rPr lang="fr-BE" sz="2600" b="1" i="1" dirty="0">
                <a:solidFill>
                  <a:srgbClr val="26559D"/>
                </a:solidFill>
              </a:rPr>
              <a:t> lié à l’école secondaire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B69FA1-C547-4325-B4EE-F46234517122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0B5F956-4D33-47F8-8DB6-C7496201D92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071563"/>
            <a:ext cx="7358062" cy="5643562"/>
          </a:xfrm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2600" b="1" i="1" dirty="0">
                <a:solidFill>
                  <a:srgbClr val="21874E"/>
                </a:solidFill>
              </a:rPr>
              <a:t>5.    </a:t>
            </a:r>
            <a:r>
              <a:rPr lang="fr-BE" sz="2600" b="1" i="1" dirty="0">
                <a:solidFill>
                  <a:srgbClr val="26559D"/>
                </a:solidFill>
              </a:rPr>
              <a:t>Les enfants des </a:t>
            </a:r>
            <a:r>
              <a:rPr lang="fr-BE" sz="2600" b="1" i="1" dirty="0">
                <a:solidFill>
                  <a:srgbClr val="21874E"/>
                </a:solidFill>
              </a:rPr>
              <a:t>membres du personnel</a:t>
            </a:r>
            <a:r>
              <a:rPr lang="fr-BE" sz="2600" b="1" i="1" dirty="0">
                <a:solidFill>
                  <a:srgbClr val="26559D"/>
                </a:solidFill>
              </a:rPr>
              <a:t>, toutes catégories</a:t>
            </a:r>
          </a:p>
          <a:p>
            <a:pPr marL="0" indent="0" eaLnBrk="1" hangingPunct="1">
              <a:spcBef>
                <a:spcPct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2600" b="1" i="1" dirty="0">
                <a:solidFill>
                  <a:srgbClr val="21874E"/>
                </a:solidFill>
              </a:rPr>
              <a:t>	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019900-954B-4951-81AE-F13F7A8F8824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u contenu 2">
            <a:extLst>
              <a:ext uri="{FF2B5EF4-FFF2-40B4-BE49-F238E27FC236}">
                <a16:creationId xmlns:a16="http://schemas.microsoft.com/office/drawing/2014/main" id="{8D9CB544-8E51-40E7-A4A0-97A93A994AF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28813" y="1071563"/>
            <a:ext cx="6929437" cy="5500687"/>
          </a:xfrm>
        </p:spPr>
        <p:txBody>
          <a:bodyPr/>
          <a:lstStyle/>
          <a:p>
            <a:pPr lvl="4" indent="-1701800"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Concrètement</a:t>
            </a:r>
            <a:r>
              <a:rPr lang="fr-BE" altLang="fr-FR" sz="2800" b="1" i="1">
                <a:solidFill>
                  <a:srgbClr val="26559D"/>
                </a:solidFill>
              </a:rPr>
              <a:t>:</a:t>
            </a:r>
          </a:p>
          <a:p>
            <a:pPr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Les écoles encodent les demandes d’inscription dans un logiciel de l’Administration qui fait le calcul des pondérations et prend en compte les priorités</a:t>
            </a:r>
          </a:p>
          <a:p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5439B0-75FF-4593-9138-378C4F4A071E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ous-titre 2">
            <a:extLst>
              <a:ext uri="{FF2B5EF4-FFF2-40B4-BE49-F238E27FC236}">
                <a16:creationId xmlns:a16="http://schemas.microsoft.com/office/drawing/2014/main" id="{AD782B32-066C-49F1-A77F-D2B82635B86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143000"/>
            <a:ext cx="7215187" cy="5715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800" b="1" i="1" u="sng">
                <a:solidFill>
                  <a:srgbClr val="26559D"/>
                </a:solidFill>
              </a:rPr>
              <a:t>Conclusion – 3</a:t>
            </a:r>
            <a:r>
              <a:rPr lang="fr-BE" altLang="fr-FR" sz="2800" b="1" i="1" u="sng" baseline="30000">
                <a:solidFill>
                  <a:srgbClr val="26559D"/>
                </a:solidFill>
              </a:rPr>
              <a:t>e</a:t>
            </a:r>
            <a:r>
              <a:rPr lang="fr-BE" altLang="fr-FR" sz="2800" b="1" i="1" u="sng">
                <a:solidFill>
                  <a:srgbClr val="26559D"/>
                </a:solidFill>
              </a:rPr>
              <a:t> étape</a:t>
            </a:r>
            <a:r>
              <a:rPr lang="fr-BE" altLang="fr-FR" sz="2800" b="1" i="1">
                <a:solidFill>
                  <a:srgbClr val="26559D"/>
                </a:solidFill>
              </a:rPr>
              <a:t>: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600" b="1" i="1">
                <a:solidFill>
                  <a:srgbClr val="26559D"/>
                </a:solidFill>
              </a:rPr>
              <a:t>École </a:t>
            </a:r>
            <a:r>
              <a:rPr lang="fr-BE" altLang="fr-FR" sz="2600" b="1" i="1">
                <a:solidFill>
                  <a:srgbClr val="962C60"/>
                </a:solidFill>
              </a:rPr>
              <a:t>«</a:t>
            </a:r>
            <a:r>
              <a:rPr lang="fr-BE" altLang="fr-FR" sz="2600" b="1" i="1">
                <a:solidFill>
                  <a:srgbClr val="26559D"/>
                </a:solidFill>
              </a:rPr>
              <a:t> </a:t>
            </a:r>
            <a:r>
              <a:rPr lang="fr-BE" altLang="fr-FR" sz="2600" b="1" i="1">
                <a:solidFill>
                  <a:srgbClr val="962C60"/>
                </a:solidFill>
              </a:rPr>
              <a:t>incomplète »</a:t>
            </a:r>
            <a:r>
              <a:rPr lang="fr-BE" altLang="fr-FR" sz="2600" b="1" i="1">
                <a:solidFill>
                  <a:srgbClr val="26559D"/>
                </a:solidFill>
              </a:rPr>
              <a:t>:</a:t>
            </a:r>
            <a:br>
              <a:rPr lang="fr-BE" altLang="fr-FR" sz="2600" b="1" i="1">
                <a:solidFill>
                  <a:srgbClr val="26559D"/>
                </a:solidFill>
              </a:rPr>
            </a:br>
            <a:r>
              <a:rPr lang="fr-BE" altLang="fr-FR" sz="2600" b="1" i="1">
                <a:solidFill>
                  <a:srgbClr val="26559D"/>
                </a:solidFill>
              </a:rPr>
              <a:t>inscription à 102%, dont 20% ISEF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600" b="1" i="1">
                <a:solidFill>
                  <a:srgbClr val="26559D"/>
                </a:solidFill>
              </a:rPr>
              <a:t>Ecole </a:t>
            </a:r>
            <a:r>
              <a:rPr lang="fr-BE" altLang="fr-FR" sz="2600" b="1" i="1">
                <a:solidFill>
                  <a:srgbClr val="962C60"/>
                </a:solidFill>
              </a:rPr>
              <a:t>«</a:t>
            </a:r>
            <a:r>
              <a:rPr lang="fr-BE" altLang="fr-FR" sz="2600" b="1" i="1">
                <a:solidFill>
                  <a:srgbClr val="26559D"/>
                </a:solidFill>
              </a:rPr>
              <a:t> </a:t>
            </a:r>
            <a:r>
              <a:rPr lang="fr-BE" altLang="fr-FR" sz="2600" b="1" i="1">
                <a:solidFill>
                  <a:srgbClr val="962C60"/>
                </a:solidFill>
              </a:rPr>
              <a:t>complète »</a:t>
            </a:r>
            <a:r>
              <a:rPr lang="fr-BE" altLang="fr-FR" sz="2600" b="1" i="1">
                <a:solidFill>
                  <a:srgbClr val="26559D"/>
                </a:solidFill>
              </a:rPr>
              <a:t>:</a:t>
            </a:r>
            <a:br>
              <a:rPr lang="fr-BE" altLang="fr-FR" sz="2600" b="1" i="1">
                <a:solidFill>
                  <a:srgbClr val="26559D"/>
                </a:solidFill>
              </a:rPr>
            </a:br>
            <a:r>
              <a:rPr lang="fr-BE" altLang="fr-FR" sz="2600" b="1" i="1">
                <a:solidFill>
                  <a:srgbClr val="26559D"/>
                </a:solidFill>
              </a:rPr>
              <a:t>inscription à 80%, dont 20% ISEF</a:t>
            </a:r>
            <a:br>
              <a:rPr lang="fr-BE" altLang="fr-FR" sz="2600" b="1" i="1">
                <a:solidFill>
                  <a:srgbClr val="26559D"/>
                </a:solidFill>
              </a:rPr>
            </a:br>
            <a:r>
              <a:rPr lang="fr-BE" altLang="fr-FR" sz="2600" b="1" i="1">
                <a:solidFill>
                  <a:srgbClr val="26559D"/>
                </a:solidFill>
              </a:rPr>
              <a:t>(les 22% restant par la CIRI)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600" b="1" i="1">
                <a:solidFill>
                  <a:srgbClr val="26559D"/>
                </a:solidFill>
              </a:rPr>
              <a:t>Renvoi à la CIRI des </a:t>
            </a:r>
            <a:r>
              <a:rPr lang="fr-BE" altLang="fr-FR" sz="2600" b="1" i="1">
                <a:solidFill>
                  <a:srgbClr val="962C60"/>
                </a:solidFill>
              </a:rPr>
              <a:t>demandes d’inscription non satisfaites</a:t>
            </a:r>
            <a:r>
              <a:rPr lang="fr-BE" altLang="fr-FR" sz="2600" b="1" i="1">
                <a:solidFill>
                  <a:srgbClr val="26559D"/>
                </a:solidFill>
              </a:rPr>
              <a:t> et des </a:t>
            </a:r>
            <a:r>
              <a:rPr lang="fr-BE" altLang="fr-FR" sz="2600" b="1" i="1">
                <a:solidFill>
                  <a:srgbClr val="962C60"/>
                </a:solidFill>
              </a:rPr>
              <a:t>places vacantes </a:t>
            </a:r>
            <a:r>
              <a:rPr lang="fr-BE" altLang="fr-FR" sz="2600" b="1" i="1">
                <a:solidFill>
                  <a:srgbClr val="26559D"/>
                </a:solidFill>
              </a:rPr>
              <a:t>dans l’école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600" b="1" i="1">
                <a:solidFill>
                  <a:srgbClr val="26559D"/>
                </a:solidFill>
              </a:rPr>
              <a:t>Les écoles avertissent les parents des enfants repris </a:t>
            </a:r>
            <a:r>
              <a:rPr lang="fr-BE" altLang="fr-FR" sz="2600" b="1" i="1">
                <a:solidFill>
                  <a:srgbClr val="962C60"/>
                </a:solidFill>
              </a:rPr>
              <a:t>en ordre utile</a:t>
            </a:r>
            <a:r>
              <a:rPr lang="fr-BE" altLang="fr-FR" sz="2600" b="1" i="1">
                <a:solidFill>
                  <a:srgbClr val="26559D"/>
                </a:solidFill>
              </a:rPr>
              <a:t>. Inscription après adhésion aux règlements/projets de l’école à l’aide d’une attestation d’inscription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43CF1E-2BAD-42DC-9474-1537A749DBB8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ous-titre 2">
            <a:extLst>
              <a:ext uri="{FF2B5EF4-FFF2-40B4-BE49-F238E27FC236}">
                <a16:creationId xmlns:a16="http://schemas.microsoft.com/office/drawing/2014/main" id="{D371D352-BE5E-4F46-8B17-43B33AB0578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1643063"/>
            <a:ext cx="7072313" cy="4357687"/>
          </a:xfrm>
        </p:spPr>
        <p:txBody>
          <a:bodyPr/>
          <a:lstStyle/>
          <a:p>
            <a:pPr marL="533400" indent="-533400" eaLnBrk="1" hangingPunct="1">
              <a:lnSpc>
                <a:spcPct val="150000"/>
              </a:lnSpc>
              <a:buClr>
                <a:srgbClr val="21874E"/>
              </a:buClr>
              <a:buFont typeface="Wingdings" panose="05000000000000000000" pitchFamily="2" charset="2"/>
              <a:buChar char=""/>
            </a:pPr>
            <a:r>
              <a:rPr lang="fr-BE" altLang="fr-FR" sz="2800" b="1" i="1">
                <a:solidFill>
                  <a:srgbClr val="26559D"/>
                </a:solidFill>
              </a:rPr>
              <a:t>Uniquement  pour une </a:t>
            </a:r>
            <a:r>
              <a:rPr lang="fr-BE" altLang="fr-FR" sz="2800" b="1" i="1">
                <a:solidFill>
                  <a:srgbClr val="21874E"/>
                </a:solidFill>
              </a:rPr>
              <a:t>première</a:t>
            </a:r>
            <a:r>
              <a:rPr lang="fr-BE" altLang="fr-FR" sz="2800" b="1" i="1">
                <a:solidFill>
                  <a:srgbClr val="26559D"/>
                </a:solidFill>
              </a:rPr>
              <a:t> inscription en première année </a:t>
            </a:r>
            <a:r>
              <a:rPr lang="fr-BE" altLang="fr-FR" sz="2800" b="1" i="1">
                <a:solidFill>
                  <a:srgbClr val="21874E"/>
                </a:solidFill>
              </a:rPr>
              <a:t>commune </a:t>
            </a:r>
            <a:r>
              <a:rPr lang="fr-BE" altLang="fr-FR" sz="2800" b="1" i="1">
                <a:solidFill>
                  <a:srgbClr val="26559D"/>
                </a:solidFill>
              </a:rPr>
              <a:t>de l’enseignement </a:t>
            </a:r>
            <a:r>
              <a:rPr lang="fr-BE" altLang="fr-FR" sz="2800" b="1" i="1">
                <a:solidFill>
                  <a:srgbClr val="21874E"/>
                </a:solidFill>
              </a:rPr>
              <a:t>ordinaire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8B83281-BC20-4C08-A0C3-610D0F5D83A5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200" b="1" i="1" dirty="0"/>
              <a:t>Pour qui?</a:t>
            </a:r>
          </a:p>
        </p:txBody>
      </p:sp>
    </p:spTree>
  </p:cSld>
  <p:clrMapOvr>
    <a:masterClrMapping/>
  </p:clrMapOvr>
  <p:transition spd="med">
    <p:strips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ous-titre 2">
            <a:extLst>
              <a:ext uri="{FF2B5EF4-FFF2-40B4-BE49-F238E27FC236}">
                <a16:creationId xmlns:a16="http://schemas.microsoft.com/office/drawing/2014/main" id="{F7AFC651-A525-457E-BAEB-C576BB19B98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43063" y="1000125"/>
            <a:ext cx="7072312" cy="5876925"/>
          </a:xfrm>
        </p:spPr>
        <p:txBody>
          <a:bodyPr/>
          <a:lstStyle/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>
                <a:solidFill>
                  <a:srgbClr val="962C60"/>
                </a:solidFill>
              </a:rPr>
              <a:t>CIRI</a:t>
            </a:r>
            <a:r>
              <a:rPr lang="fr-BE" altLang="fr-FR" sz="2200" b="1" i="1">
                <a:solidFill>
                  <a:srgbClr val="26559D"/>
                </a:solidFill>
              </a:rPr>
              <a:t> : organe inter-réseaux dont le siège est à l’Administration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>
                <a:solidFill>
                  <a:srgbClr val="962C60"/>
                </a:solidFill>
              </a:rPr>
              <a:t>Composé</a:t>
            </a:r>
            <a:r>
              <a:rPr lang="fr-BE" altLang="fr-FR" sz="2200" b="1" i="1">
                <a:solidFill>
                  <a:srgbClr val="26559D"/>
                </a:solidFill>
              </a:rPr>
              <a:t> de représentants du Gouvernement, de l’Administration, des réseaux et des parents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>
                <a:solidFill>
                  <a:srgbClr val="962C60"/>
                </a:solidFill>
              </a:rPr>
              <a:t>Traitement des demandes d’inscription </a:t>
            </a:r>
            <a:r>
              <a:rPr lang="fr-BE" altLang="fr-FR" sz="2200" b="1" i="1">
                <a:solidFill>
                  <a:srgbClr val="26559D"/>
                </a:solidFill>
              </a:rPr>
              <a:t>en fonction des écoles de préférence reprises dans le formulaire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>
                <a:solidFill>
                  <a:srgbClr val="962C60"/>
                </a:solidFill>
              </a:rPr>
              <a:t>Optimalisation du meilleur choix des parents</a:t>
            </a:r>
            <a:r>
              <a:rPr lang="fr-BE" altLang="fr-FR" sz="2200" b="1" i="1">
                <a:solidFill>
                  <a:srgbClr val="26559D"/>
                </a:solidFill>
              </a:rPr>
              <a:t>, en tenant compte du calcul des pondérations pour chaque école indiquée par les parents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>
                <a:solidFill>
                  <a:srgbClr val="962C60"/>
                </a:solidFill>
              </a:rPr>
              <a:t>La CIRI écrit aux parents</a:t>
            </a:r>
            <a:r>
              <a:rPr lang="fr-BE" altLang="fr-FR" sz="2200" b="1" i="1">
                <a:solidFill>
                  <a:srgbClr val="26559D"/>
                </a:solidFill>
              </a:rPr>
              <a:t>, en leur indiquant l’école où leur enfant est en ordre utile et/ou les écoles où il est en liste d’attente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>
                <a:solidFill>
                  <a:srgbClr val="962C60"/>
                </a:solidFill>
              </a:rPr>
              <a:t>Les écoles reçoivent leur registre </a:t>
            </a:r>
            <a:r>
              <a:rPr lang="fr-BE" altLang="fr-FR" sz="2200" b="1" i="1">
                <a:solidFill>
                  <a:srgbClr val="26559D"/>
                </a:solidFill>
              </a:rPr>
              <a:t>reprenant les élèves inscrits et ceux en liste d’attente. Inscription après adhésion aux règlements/projets de l’école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AF3A0B-6923-487B-B678-CC2920F68A32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200" b="1" i="1"/>
              <a:t>Quatrième étape:</a:t>
            </a:r>
            <a:br>
              <a:rPr lang="fr-BE" sz="3200" b="1" i="1"/>
            </a:br>
            <a:r>
              <a:rPr lang="fr-BE" sz="3200" b="1" i="1"/>
              <a:t>gestion des inscriptions par la CIRI</a:t>
            </a:r>
            <a:endParaRPr lang="fr-BE" sz="3200" b="1" i="1" baseline="3000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ous-titre 2">
            <a:extLst>
              <a:ext uri="{FF2B5EF4-FFF2-40B4-BE49-F238E27FC236}">
                <a16:creationId xmlns:a16="http://schemas.microsoft.com/office/drawing/2014/main" id="{F82D9178-AFC7-47EC-B5A9-73DF7F04299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428750"/>
            <a:ext cx="6929437" cy="5072063"/>
          </a:xfrm>
        </p:spPr>
        <p:txBody>
          <a:bodyPr/>
          <a:lstStyle/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700" b="1" i="1">
                <a:solidFill>
                  <a:srgbClr val="26559D"/>
                </a:solidFill>
              </a:rPr>
              <a:t>Si </a:t>
            </a:r>
            <a:r>
              <a:rPr lang="fr-BE" altLang="fr-FR" sz="2700" b="1" i="1">
                <a:solidFill>
                  <a:srgbClr val="962C60"/>
                </a:solidFill>
              </a:rPr>
              <a:t>désistement</a:t>
            </a:r>
            <a:r>
              <a:rPr lang="fr-BE" altLang="fr-FR" sz="2700" b="1" i="1">
                <a:solidFill>
                  <a:srgbClr val="26559D"/>
                </a:solidFill>
              </a:rPr>
              <a:t> dans l’école: contact (par la CIRI ou par l’école) avec les parents dont l’enfant est le premier sur la liste d’attente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700" b="1" i="1">
                <a:solidFill>
                  <a:srgbClr val="26559D"/>
                </a:solidFill>
              </a:rPr>
              <a:t>Inscription possible </a:t>
            </a:r>
            <a:r>
              <a:rPr lang="fr-BE" altLang="fr-FR" sz="2700" b="1" i="1">
                <a:solidFill>
                  <a:srgbClr val="962C60"/>
                </a:solidFill>
              </a:rPr>
              <a:t>à partir du 29 avril </a:t>
            </a:r>
            <a:r>
              <a:rPr lang="fr-BE" altLang="fr-FR" sz="2700" b="1" i="1">
                <a:solidFill>
                  <a:srgbClr val="26559D"/>
                </a:solidFill>
              </a:rPr>
              <a:t>dans l’école, mais en fonction des places disponibles au terme des travaux de la CIRI et toujours à l’aide d’un duplicata du formulaire unique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700" b="1" i="1">
                <a:solidFill>
                  <a:srgbClr val="26559D"/>
                </a:solidFill>
              </a:rPr>
              <a:t>Remise par l’école d’un accusé de réception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700" b="1" i="1">
                <a:solidFill>
                  <a:srgbClr val="26559D"/>
                </a:solidFill>
              </a:rPr>
              <a:t>Les parents doivent déposer le CEB à l’école secondaire dès qu’ils en disposent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54E164-22ED-4555-A0CD-4CF8B8B7A122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200" b="1" i="1"/>
              <a:t>Cinquième étape:</a:t>
            </a:r>
            <a:br>
              <a:rPr lang="fr-BE" sz="3200" b="1" i="1"/>
            </a:br>
            <a:r>
              <a:rPr lang="fr-BE" sz="3200" b="1" i="1"/>
              <a:t>après la période des inscriptions</a:t>
            </a:r>
            <a:endParaRPr lang="fr-BE" sz="3200" b="1" i="1" baseline="3000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ous-titre 2">
            <a:extLst>
              <a:ext uri="{FF2B5EF4-FFF2-40B4-BE49-F238E27FC236}">
                <a16:creationId xmlns:a16="http://schemas.microsoft.com/office/drawing/2014/main" id="{C967F255-78BA-43F2-9459-7C064E4AB4A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1714500"/>
            <a:ext cx="7143750" cy="4786313"/>
          </a:xfrm>
        </p:spPr>
        <p:txBody>
          <a:bodyPr/>
          <a:lstStyle/>
          <a:p>
            <a:pPr marL="179388" indent="0" eaLnBrk="1" hangingPunct="1">
              <a:spcBef>
                <a:spcPts val="6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b="1" i="1">
                <a:solidFill>
                  <a:srgbClr val="26559D"/>
                </a:solidFill>
              </a:rPr>
              <a:t>Si remise de plusieurs formulaires d’inscription par les parents dans plusieurs écoles…</a:t>
            </a:r>
          </a:p>
          <a:p>
            <a:pPr marL="179388" indent="0" eaLnBrk="1" hangingPunct="1">
              <a:spcBef>
                <a:spcPts val="6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b="1" i="1">
                <a:solidFill>
                  <a:srgbClr val="26559D"/>
                </a:solidFill>
              </a:rPr>
              <a:t>Si fausses déclarations de domicile…</a:t>
            </a:r>
          </a:p>
          <a:p>
            <a:pPr marL="179388" indent="0" eaLnBrk="1" hangingPunct="1">
              <a:spcBef>
                <a:spcPts val="600"/>
              </a:spcBef>
              <a:buFont typeface="Arial" panose="020B0604020202020204" pitchFamily="34" charset="0"/>
              <a:buNone/>
            </a:pPr>
            <a:endParaRPr lang="fr-BE" altLang="fr-FR" b="1" i="1" baseline="30000">
              <a:solidFill>
                <a:srgbClr val="26559D"/>
              </a:solidFill>
            </a:endParaRPr>
          </a:p>
          <a:p>
            <a:pPr marL="179388" indent="0" eaLnBrk="1" hangingPunct="1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fr-BE" altLang="fr-FR" b="1" i="1" u="sng">
                <a:solidFill>
                  <a:srgbClr val="962C60"/>
                </a:solidFill>
              </a:rPr>
              <a:t>Sanction</a:t>
            </a:r>
            <a:r>
              <a:rPr lang="fr-BE" altLang="fr-FR" b="1" i="1">
                <a:solidFill>
                  <a:srgbClr val="962C60"/>
                </a:solidFill>
              </a:rPr>
              <a:t>:</a:t>
            </a:r>
            <a:br>
              <a:rPr lang="fr-BE" altLang="fr-FR" b="1" i="1">
                <a:solidFill>
                  <a:srgbClr val="962C60"/>
                </a:solidFill>
              </a:rPr>
            </a:br>
            <a:r>
              <a:rPr lang="fr-BE" altLang="fr-FR" b="1" i="1">
                <a:solidFill>
                  <a:srgbClr val="962C60"/>
                </a:solidFill>
              </a:rPr>
              <a:t>annulation de toutes ces demandes !!!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D346F2-B66E-4AA6-8F49-D12653105E36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600"/>
              </a:spcBef>
              <a:defRPr/>
            </a:pPr>
            <a:r>
              <a:rPr lang="fr-BE" sz="3600" b="1" i="1"/>
              <a:t>Si fraude…</a:t>
            </a:r>
          </a:p>
        </p:txBody>
      </p:sp>
    </p:spTree>
  </p:cSld>
  <p:clrMapOvr>
    <a:masterClrMapping/>
  </p:clrMapOvr>
  <p:transition spd="med">
    <p:strips dir="r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ous-titre 2">
            <a:extLst>
              <a:ext uri="{FF2B5EF4-FFF2-40B4-BE49-F238E27FC236}">
                <a16:creationId xmlns:a16="http://schemas.microsoft.com/office/drawing/2014/main" id="{C170BD7D-1819-4A97-83B1-30FA9E1B488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1643063"/>
            <a:ext cx="7000875" cy="4857750"/>
          </a:xfrm>
        </p:spPr>
        <p:txBody>
          <a:bodyPr/>
          <a:lstStyle/>
          <a:p>
            <a:pPr marL="444500" indent="-444500"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b="1" i="1">
                <a:solidFill>
                  <a:srgbClr val="26559D"/>
                </a:solidFill>
              </a:rPr>
              <a:t>Documentation sur le site enseignement.catholique.be</a:t>
            </a:r>
          </a:p>
          <a:p>
            <a:pPr marL="444500" indent="-444500"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b="1" i="1">
                <a:solidFill>
                  <a:srgbClr val="26559D"/>
                </a:solidFill>
              </a:rPr>
              <a:t>Les directions d’école</a:t>
            </a:r>
          </a:p>
          <a:p>
            <a:pPr marL="444500" indent="-444500"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b="1" i="1">
                <a:solidFill>
                  <a:srgbClr val="26559D"/>
                </a:solidFill>
                <a:hlinkClick r:id="rId2"/>
              </a:rPr>
              <a:t>http://www.inscription.cfwb.be</a:t>
            </a:r>
            <a:endParaRPr lang="fr-BE" altLang="fr-FR" b="1" i="1">
              <a:solidFill>
                <a:srgbClr val="26559D"/>
              </a:solidFill>
            </a:endParaRPr>
          </a:p>
          <a:p>
            <a:pPr marL="444500" indent="-444500"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b="1" i="1">
                <a:solidFill>
                  <a:srgbClr val="26559D"/>
                </a:solidFill>
              </a:rPr>
              <a:t>0800 188 55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81EF6D-7903-425D-AAB7-DE15CF0E03ED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hangingPunct="1">
              <a:defRPr/>
            </a:pPr>
            <a:r>
              <a:rPr lang="fr-BE" sz="4800" b="1" i="1" baseline="30000"/>
              <a:t>Pour en savoir plus…</a:t>
            </a:r>
          </a:p>
        </p:txBody>
      </p:sp>
    </p:spTree>
  </p:cSld>
  <p:clrMapOvr>
    <a:masterClrMapping/>
  </p:clrMapOvr>
  <p:transition spd="med">
    <p:strips dir="r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ous-titre 2">
            <a:extLst>
              <a:ext uri="{FF2B5EF4-FFF2-40B4-BE49-F238E27FC236}">
                <a16:creationId xmlns:a16="http://schemas.microsoft.com/office/drawing/2014/main" id="{41F46DFB-D565-4A75-BF9A-7514B8B7712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428750"/>
            <a:ext cx="6929437" cy="5072063"/>
          </a:xfrm>
        </p:spPr>
        <p:txBody>
          <a:bodyPr/>
          <a:lstStyle/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r>
              <a:rPr lang="fr-BE" b="1" i="1">
                <a:solidFill>
                  <a:srgbClr val="26559D"/>
                </a:solidFill>
              </a:rPr>
              <a:t>Ce montage est propriété du SeGEC 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r>
              <a:rPr lang="fr-BE" b="1" i="1">
                <a:solidFill>
                  <a:srgbClr val="26559D"/>
                </a:solidFill>
              </a:rPr>
              <a:t>Pas de modification de ce montage sans accord du SeGEC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endParaRPr lang="fr-BE" b="1" i="1">
              <a:solidFill>
                <a:srgbClr val="26559D"/>
              </a:solidFill>
            </a:endParaRP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endParaRPr lang="fr-BE" b="1" i="1">
              <a:solidFill>
                <a:srgbClr val="26559D"/>
              </a:solidFill>
            </a:endParaRP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endParaRPr lang="fr-BE" b="1" i="1">
              <a:solidFill>
                <a:srgbClr val="26559D"/>
              </a:solidFill>
            </a:endParaRPr>
          </a:p>
          <a:p>
            <a:pPr marL="0" indent="0" eaLnBrk="1" hangingPunct="1">
              <a:buClr>
                <a:srgbClr val="21874E"/>
              </a:buClr>
              <a:buFont typeface="Arial" charset="0"/>
              <a:buNone/>
              <a:defRPr/>
            </a:pPr>
            <a:endParaRPr lang="fr-BE" sz="1800" b="1" i="1">
              <a:solidFill>
                <a:srgbClr val="21874E"/>
              </a:solidFill>
            </a:endParaRPr>
          </a:p>
          <a:p>
            <a:pPr marL="0" indent="0" eaLnBrk="1" hangingPunct="1">
              <a:buClr>
                <a:srgbClr val="21874E"/>
              </a:buClr>
              <a:buFont typeface="Arial" charset="0"/>
              <a:buNone/>
              <a:defRPr/>
            </a:pPr>
            <a:endParaRPr lang="fr-BE" sz="1800" b="1" i="1">
              <a:solidFill>
                <a:srgbClr val="21874E"/>
              </a:solidFill>
            </a:endParaRP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1800" b="1" i="1">
                <a:solidFill>
                  <a:srgbClr val="21874E"/>
                </a:solidFill>
              </a:rPr>
              <a:t>SeGEC ASBL</a:t>
            </a:r>
            <a:br>
              <a:rPr lang="fr-BE" sz="1800" b="1" i="1">
                <a:solidFill>
                  <a:srgbClr val="21874E"/>
                </a:solidFill>
              </a:rPr>
            </a:br>
            <a:r>
              <a:rPr lang="fr-BE" sz="1800" b="1" i="1">
                <a:solidFill>
                  <a:srgbClr val="21874E"/>
                </a:solidFill>
              </a:rPr>
              <a:t>avenue Emmanuel Mounier 100 - 1200 Bruxelles</a:t>
            </a: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1800" b="1" i="1">
                <a:solidFill>
                  <a:srgbClr val="21874E"/>
                </a:solidFill>
              </a:rPr>
              <a:t>02 256 70 11</a:t>
            </a: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1800" b="1" i="1">
                <a:solidFill>
                  <a:srgbClr val="21874E"/>
                </a:solidFill>
                <a:hlinkClick r:id="rId2"/>
              </a:rPr>
              <a:t>communication@segec.be</a:t>
            </a:r>
            <a:r>
              <a:rPr lang="fr-BE" sz="1800" b="1" i="1">
                <a:solidFill>
                  <a:srgbClr val="21874E"/>
                </a:solidFill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D34F740-13B1-45AA-86E8-18CA99F2D123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hangingPunct="1">
              <a:defRPr/>
            </a:pPr>
            <a:r>
              <a:rPr lang="fr-BE" sz="4800" b="1" i="1" baseline="30000"/>
              <a:t>Avertissement</a:t>
            </a:r>
          </a:p>
        </p:txBody>
      </p:sp>
    </p:spTree>
  </p:cSld>
  <p:clrMapOvr>
    <a:masterClrMapping/>
  </p:clrMapOvr>
  <p:transition spd="med"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7CA6E5-884D-4DEC-8CA5-9DC740E8E377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200" b="1" i="1" dirty="0"/>
              <a:t>Calendrier</a:t>
            </a: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9854418-D000-439B-9428-CC6CC6763B91}"/>
              </a:ext>
            </a:extLst>
          </p:cNvPr>
          <p:cNvSpPr txBox="1">
            <a:spLocks/>
          </p:cNvSpPr>
          <p:nvPr/>
        </p:nvSpPr>
        <p:spPr bwMode="auto">
          <a:xfrm>
            <a:off x="1928813" y="1071563"/>
            <a:ext cx="6715125" cy="550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21874E"/>
              </a:buClr>
            </a:pPr>
            <a:r>
              <a:rPr lang="fr-BE" altLang="fr-FR" sz="2800" b="1" i="1">
                <a:solidFill>
                  <a:srgbClr val="26559D"/>
                </a:solidFill>
                <a:latin typeface="Arial" panose="020B0604020202020204" pitchFamily="34" charset="0"/>
              </a:rPr>
              <a:t>Au plus tard le 25/01: remise du formulaire unique d’inscription(FUI) aux parents.</a:t>
            </a:r>
          </a:p>
          <a:p>
            <a:pPr eaLnBrk="1" hangingPunct="1">
              <a:lnSpc>
                <a:spcPct val="150000"/>
              </a:lnSpc>
              <a:buClr>
                <a:srgbClr val="21874E"/>
              </a:buClr>
            </a:pPr>
            <a:r>
              <a:rPr lang="fr-BE" altLang="fr-FR" sz="2800" b="1" i="1">
                <a:solidFill>
                  <a:srgbClr val="26559D"/>
                </a:solidFill>
                <a:latin typeface="Arial" panose="020B0604020202020204" pitchFamily="34" charset="0"/>
              </a:rPr>
              <a:t>du 11/02 au 1/03 inclus: dépôt du formulaire auprès de l’école secondaire.</a:t>
            </a:r>
          </a:p>
          <a:p>
            <a:pPr eaLnBrk="1" hangingPunct="1">
              <a:lnSpc>
                <a:spcPct val="150000"/>
              </a:lnSpc>
              <a:buClr>
                <a:srgbClr val="21874E"/>
              </a:buClr>
            </a:pPr>
            <a:r>
              <a:rPr lang="fr-BE" altLang="fr-FR" sz="2800" b="1" i="1">
                <a:solidFill>
                  <a:srgbClr val="26559D"/>
                </a:solidFill>
                <a:latin typeface="Arial" panose="020B0604020202020204" pitchFamily="34" charset="0"/>
              </a:rPr>
              <a:t>à partir du 29/04: reprise des inscriptions par date chronologique.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ous-titre 2">
            <a:extLst>
              <a:ext uri="{FF2B5EF4-FFF2-40B4-BE49-F238E27FC236}">
                <a16:creationId xmlns:a16="http://schemas.microsoft.com/office/drawing/2014/main" id="{DC18B1DB-01D3-4BA4-8F56-CD298718997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85938" y="1196975"/>
            <a:ext cx="6929437" cy="5222875"/>
          </a:xfrm>
        </p:spPr>
        <p:txBody>
          <a:bodyPr/>
          <a:lstStyle/>
          <a:p>
            <a:pPr indent="1270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26559D"/>
                </a:solidFill>
              </a:rPr>
              <a:t>L’école primaire ordinaire remet un </a:t>
            </a:r>
            <a:r>
              <a:rPr lang="fr-BE" altLang="fr-FR" sz="2400" b="1" i="1">
                <a:solidFill>
                  <a:srgbClr val="21874E"/>
                </a:solidFill>
              </a:rPr>
              <a:t>formulaire</a:t>
            </a:r>
            <a:r>
              <a:rPr lang="fr-BE" altLang="fr-FR" sz="2400" b="1" i="1">
                <a:solidFill>
                  <a:srgbClr val="26559D"/>
                </a:solidFill>
              </a:rPr>
              <a:t> unique d’inscription qui sera complété par la direction:</a:t>
            </a:r>
          </a:p>
          <a:p>
            <a:pPr lvl="1" eaLnBrk="1" hangingPunct="1">
              <a:lnSpc>
                <a:spcPct val="150000"/>
              </a:lnSpc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000" b="1" i="1">
                <a:solidFill>
                  <a:srgbClr val="26559D"/>
                </a:solidFill>
              </a:rPr>
              <a:t>de la </a:t>
            </a:r>
            <a:r>
              <a:rPr lang="fr-BE" altLang="fr-FR" sz="2000" b="1" i="1">
                <a:solidFill>
                  <a:srgbClr val="21874E"/>
                </a:solidFill>
              </a:rPr>
              <a:t>date d’inscription </a:t>
            </a:r>
            <a:r>
              <a:rPr lang="fr-BE" altLang="fr-FR" sz="2000" b="1" i="1">
                <a:solidFill>
                  <a:srgbClr val="26559D"/>
                </a:solidFill>
              </a:rPr>
              <a:t>dans l’école primaire, et le cas échéant</a:t>
            </a:r>
            <a:endParaRPr lang="fr-BE" altLang="fr-FR" sz="2000" b="1" i="1">
              <a:solidFill>
                <a:srgbClr val="21874E"/>
              </a:solidFill>
            </a:endParaRPr>
          </a:p>
          <a:p>
            <a:pPr lvl="1" eaLnBrk="1" hangingPunct="1">
              <a:lnSpc>
                <a:spcPct val="150000"/>
              </a:lnSpc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000" b="1" i="1">
                <a:solidFill>
                  <a:srgbClr val="26559D"/>
                </a:solidFill>
              </a:rPr>
              <a:t>d’une copie de l’</a:t>
            </a:r>
            <a:r>
              <a:rPr lang="fr-BE" altLang="fr-FR" sz="2000" b="1" i="1">
                <a:solidFill>
                  <a:srgbClr val="21874E"/>
                </a:solidFill>
              </a:rPr>
              <a:t>attestation</a:t>
            </a:r>
            <a:r>
              <a:rPr lang="fr-BE" altLang="fr-FR" sz="2000" b="1" i="1">
                <a:solidFill>
                  <a:srgbClr val="26559D"/>
                </a:solidFill>
              </a:rPr>
              <a:t> justifiant la priorité « enfants en situation précaire » (ex. : enfants placés par le juge…)</a:t>
            </a:r>
          </a:p>
          <a:p>
            <a:pPr lvl="1" eaLnBrk="1" hangingPunct="1">
              <a:lnSpc>
                <a:spcPct val="150000"/>
              </a:lnSpc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000" b="1" i="1">
                <a:solidFill>
                  <a:srgbClr val="26559D"/>
                </a:solidFill>
              </a:rPr>
              <a:t>Du suivi de la langue d’</a:t>
            </a:r>
            <a:r>
              <a:rPr lang="fr-BE" altLang="fr-FR" sz="2000" b="1" i="1">
                <a:solidFill>
                  <a:srgbClr val="21874E"/>
                </a:solidFill>
              </a:rPr>
              <a:t>immersion </a:t>
            </a:r>
            <a:r>
              <a:rPr lang="fr-BE" altLang="fr-FR" sz="2000" b="1" i="1">
                <a:solidFill>
                  <a:srgbClr val="26559D"/>
                </a:solidFill>
              </a:rPr>
              <a:t>(depuis la 3</a:t>
            </a:r>
            <a:r>
              <a:rPr lang="fr-BE" altLang="fr-FR" sz="2000" b="1" i="1" baseline="30000">
                <a:solidFill>
                  <a:srgbClr val="26559D"/>
                </a:solidFill>
              </a:rPr>
              <a:t>ème</a:t>
            </a:r>
            <a:r>
              <a:rPr lang="fr-BE" altLang="fr-FR" sz="2000" b="1" i="1">
                <a:solidFill>
                  <a:srgbClr val="26559D"/>
                </a:solidFill>
              </a:rPr>
              <a:t> primaire)</a:t>
            </a:r>
          </a:p>
          <a:p>
            <a:pPr lvl="1" eaLnBrk="1" hangingPunct="1">
              <a:lnSpc>
                <a:spcPct val="150000"/>
              </a:lnSpc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000" b="1" i="1">
                <a:solidFill>
                  <a:srgbClr val="26559D"/>
                </a:solidFill>
              </a:rPr>
              <a:t>Nom, date et signature du directeur de l’école primaire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1BDED4-FB15-4FC4-BE06-B45EC149F1B5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200" b="1" i="1" dirty="0"/>
              <a:t>Première étape: à </a:t>
            </a:r>
            <a:r>
              <a:rPr lang="fr-BE" sz="3200" b="1" i="1" dirty="0">
                <a:solidFill>
                  <a:schemeClr val="bg1"/>
                </a:solidFill>
              </a:rPr>
              <a:t>partir du 25 janvier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ous-titre 2">
            <a:extLst>
              <a:ext uri="{FF2B5EF4-FFF2-40B4-BE49-F238E27FC236}">
                <a16:creationId xmlns:a16="http://schemas.microsoft.com/office/drawing/2014/main" id="{87A29388-1D6D-45CA-88EA-04E57F1C550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1214438"/>
            <a:ext cx="7000875" cy="5857875"/>
          </a:xfrm>
        </p:spPr>
        <p:txBody>
          <a:bodyPr/>
          <a:lstStyle/>
          <a:p>
            <a:pPr eaLnBrk="1" hangingPunct="1"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26559D"/>
                </a:solidFill>
              </a:rPr>
              <a:t>Dans le formulaire: les parents doivent…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1874E"/>
                </a:solidFill>
              </a:rPr>
              <a:t>vérifier les données </a:t>
            </a:r>
            <a:r>
              <a:rPr lang="fr-BE" altLang="fr-FR" sz="2800" b="1" i="1">
                <a:solidFill>
                  <a:srgbClr val="26559D"/>
                </a:solidFill>
              </a:rPr>
              <a:t>reprises, les corriger le cas échéant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2800" b="1" i="1">
              <a:solidFill>
                <a:srgbClr val="26559D"/>
              </a:solidFill>
            </a:endParaRP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compléter la partie reprenant les </a:t>
            </a:r>
            <a:r>
              <a:rPr lang="fr-BE" altLang="fr-FR" sz="2800" b="1" i="1">
                <a:solidFill>
                  <a:srgbClr val="21874E"/>
                </a:solidFill>
              </a:rPr>
              <a:t>écoles choisies</a:t>
            </a:r>
            <a:r>
              <a:rPr lang="fr-BE" altLang="fr-FR" sz="2800" b="1" i="1">
                <a:solidFill>
                  <a:srgbClr val="26559D"/>
                </a:solidFill>
              </a:rPr>
              <a:t> par les parents (maximum 10)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2800" b="1" i="1">
              <a:solidFill>
                <a:srgbClr val="26559D"/>
              </a:solidFill>
            </a:endParaRP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mentionner le </a:t>
            </a:r>
            <a:r>
              <a:rPr lang="fr-BE" altLang="fr-FR" sz="2800" b="1" i="1">
                <a:solidFill>
                  <a:srgbClr val="21874E"/>
                </a:solidFill>
              </a:rPr>
              <a:t>numéro administratif </a:t>
            </a:r>
            <a:r>
              <a:rPr lang="fr-BE" altLang="fr-FR" sz="2800" b="1" i="1">
                <a:solidFill>
                  <a:srgbClr val="26559D"/>
                </a:solidFill>
              </a:rPr>
              <a:t>(FASE) des écoles souhaitées</a:t>
            </a:r>
            <a:br>
              <a:rPr lang="fr-BE" altLang="fr-FR" sz="2800" b="1" i="1">
                <a:solidFill>
                  <a:srgbClr val="26559D"/>
                </a:solidFill>
              </a:rPr>
            </a:br>
            <a:r>
              <a:rPr lang="fr-BE" altLang="fr-FR" sz="2200" b="1" i="1">
                <a:solidFill>
                  <a:srgbClr val="26559D"/>
                </a:solidFill>
              </a:rPr>
              <a:t>(les numéros FASE seront disponibles dans les écoles fondamentales et secondaires, sur le site </a:t>
            </a:r>
            <a:r>
              <a:rPr lang="fr-BE" altLang="fr-FR" sz="2200" b="1" i="1">
                <a:solidFill>
                  <a:srgbClr val="26559D"/>
                </a:solidFill>
                <a:hlinkClick r:id="rId3"/>
              </a:rPr>
              <a:t>http://www.inscription.cfwb.be</a:t>
            </a:r>
            <a:r>
              <a:rPr lang="fr-BE" altLang="fr-FR" sz="2200" b="1" i="1">
                <a:solidFill>
                  <a:srgbClr val="26559D"/>
                </a:solidFill>
              </a:rPr>
              <a:t> 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22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CB9A6D-C440-4FCF-AFBE-DD45157360E1}"/>
              </a:ext>
            </a:extLst>
          </p:cNvPr>
          <p:cNvSpPr/>
          <p:nvPr/>
        </p:nvSpPr>
        <p:spPr>
          <a:xfrm>
            <a:off x="1763713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200" b="1" i="1" dirty="0"/>
              <a:t>Première étape: à partir du </a:t>
            </a:r>
            <a:r>
              <a:rPr lang="fr-BE" sz="3200" b="1" i="1" dirty="0">
                <a:solidFill>
                  <a:schemeClr val="bg1"/>
                </a:solidFill>
              </a:rPr>
              <a:t>25 janvier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ous-titre 2">
            <a:extLst>
              <a:ext uri="{FF2B5EF4-FFF2-40B4-BE49-F238E27FC236}">
                <a16:creationId xmlns:a16="http://schemas.microsoft.com/office/drawing/2014/main" id="{A1EDD6A7-BC38-4D2F-A714-B0554D7C41C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2275" y="1268413"/>
            <a:ext cx="7000875" cy="5857875"/>
          </a:xfrm>
        </p:spPr>
        <p:txBody>
          <a:bodyPr/>
          <a:lstStyle/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1874E"/>
                </a:solidFill>
              </a:rPr>
              <a:t>fermer le document </a:t>
            </a:r>
            <a:r>
              <a:rPr lang="fr-BE" altLang="fr-FR" sz="2800" b="1" i="1">
                <a:solidFill>
                  <a:srgbClr val="26559D"/>
                </a:solidFill>
              </a:rPr>
              <a:t>en laissant visible uniquement l’école de la première préférence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2800" b="1" i="1">
              <a:solidFill>
                <a:srgbClr val="26559D"/>
              </a:solidFill>
            </a:endParaRP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Il est conseillé aux parents de prendre un contact préalable avec les écoles secondaires de leur choix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2800" b="1" i="1">
              <a:solidFill>
                <a:srgbClr val="26559D"/>
              </a:solidFill>
            </a:endParaRP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Possibilité de compléter le volet reprenant les écoles souhaitées par voie électronique (</a:t>
            </a:r>
            <a:r>
              <a:rPr lang="fr-BE" altLang="fr-FR" sz="2800" b="1" i="1">
                <a:solidFill>
                  <a:srgbClr val="26559D"/>
                </a:solidFill>
                <a:hlinkClick r:id="rId3"/>
              </a:rPr>
              <a:t>www.inscription.cfwb.be</a:t>
            </a:r>
            <a:r>
              <a:rPr lang="fr-BE" altLang="fr-FR" sz="2800" b="1" i="1">
                <a:solidFill>
                  <a:srgbClr val="26559D"/>
                </a:solidFill>
              </a:rPr>
              <a:t>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EFEF96-8296-4DE5-86DE-72938CB68AD0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200" b="1" i="1" dirty="0"/>
              <a:t>Première étape: à partir du </a:t>
            </a:r>
            <a:r>
              <a:rPr lang="fr-BE" sz="3200" b="1" i="1" dirty="0">
                <a:solidFill>
                  <a:schemeClr val="bg1"/>
                </a:solidFill>
              </a:rPr>
              <a:t>25 janvier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ous-titre 2">
            <a:extLst>
              <a:ext uri="{FF2B5EF4-FFF2-40B4-BE49-F238E27FC236}">
                <a16:creationId xmlns:a16="http://schemas.microsoft.com/office/drawing/2014/main" id="{62818803-CA7B-4BC2-970D-71D36872960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1643063"/>
            <a:ext cx="6961188" cy="4306887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Les parents </a:t>
            </a:r>
            <a:r>
              <a:rPr lang="fr-BE" altLang="fr-FR" sz="2800" b="1" i="1">
                <a:solidFill>
                  <a:srgbClr val="21874E"/>
                </a:solidFill>
              </a:rPr>
              <a:t>déposent le formulaire </a:t>
            </a:r>
            <a:r>
              <a:rPr lang="fr-BE" altLang="fr-FR" sz="2800" b="1" i="1">
                <a:solidFill>
                  <a:srgbClr val="26559D"/>
                </a:solidFill>
              </a:rPr>
              <a:t>dans l’école du premier choix contre accusé de réception, et ce même si le volet confidentiel a été introduit de manière électronique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Ils ont la possibilité de </a:t>
            </a:r>
            <a:r>
              <a:rPr lang="fr-BE" altLang="fr-FR" sz="2800" b="1" i="1">
                <a:solidFill>
                  <a:srgbClr val="21874E"/>
                </a:solidFill>
              </a:rPr>
              <a:t>mandater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Si document </a:t>
            </a:r>
            <a:r>
              <a:rPr lang="fr-BE" altLang="fr-FR" sz="2800" b="1" i="1">
                <a:solidFill>
                  <a:srgbClr val="21874E"/>
                </a:solidFill>
              </a:rPr>
              <a:t>perdu ou pas reçu</a:t>
            </a:r>
            <a:r>
              <a:rPr lang="fr-BE" altLang="fr-FR" sz="2800" b="1" i="1">
                <a:solidFill>
                  <a:srgbClr val="26559D"/>
                </a:solidFill>
              </a:rPr>
              <a:t>, duplicata dans l’école de 1</a:t>
            </a:r>
            <a:r>
              <a:rPr lang="fr-BE" altLang="fr-FR" sz="2800" b="1" i="1" baseline="30000">
                <a:solidFill>
                  <a:srgbClr val="26559D"/>
                </a:solidFill>
              </a:rPr>
              <a:t>ère</a:t>
            </a:r>
            <a:r>
              <a:rPr lang="fr-BE" altLang="fr-FR" sz="2800" b="1" i="1">
                <a:solidFill>
                  <a:srgbClr val="26559D"/>
                </a:solidFill>
              </a:rPr>
              <a:t> préférence ou à l’Administration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7A5A6D-02D4-4A65-AA08-7A20250232C9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200" b="1" i="1" dirty="0"/>
              <a:t>Deuxième étape:</a:t>
            </a:r>
            <a:br>
              <a:rPr lang="fr-BE" sz="3200" b="1" i="1" dirty="0"/>
            </a:br>
            <a:r>
              <a:rPr lang="fr-BE" sz="3200" b="1" i="1" dirty="0"/>
              <a:t>du 11/02 au 1/03 inclus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ous-titre 2">
            <a:extLst>
              <a:ext uri="{FF2B5EF4-FFF2-40B4-BE49-F238E27FC236}">
                <a16:creationId xmlns:a16="http://schemas.microsoft.com/office/drawing/2014/main" id="{D14EBEF7-43FE-4066-A4B5-F08DBC9F14A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1571625"/>
            <a:ext cx="6929438" cy="51435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 dirty="0">
                <a:solidFill>
                  <a:srgbClr val="26559D"/>
                </a:solidFill>
              </a:rPr>
              <a:t>Deux régimes selon la situation de l’école secondaire au </a:t>
            </a:r>
            <a:r>
              <a:rPr lang="fr-BE" altLang="fr-FR" sz="2800" b="1" i="1" dirty="0">
                <a:solidFill>
                  <a:srgbClr val="21874E"/>
                </a:solidFill>
              </a:rPr>
              <a:t>01/3/2019</a:t>
            </a:r>
            <a:r>
              <a:rPr lang="fr-BE" altLang="fr-FR" sz="2800" b="1" i="1" dirty="0">
                <a:solidFill>
                  <a:srgbClr val="26559D"/>
                </a:solidFill>
              </a:rPr>
              <a:t>:</a:t>
            </a:r>
            <a:endParaRPr lang="fr-BE" altLang="fr-FR" sz="2800" b="1" i="1" dirty="0">
              <a:solidFill>
                <a:srgbClr val="21874E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962C60"/>
              </a:buClr>
              <a:buFont typeface="Wingdings" panose="05000000000000000000" pitchFamily="2" charset="2"/>
              <a:buChar char="q"/>
            </a:pPr>
            <a:r>
              <a:rPr lang="fr-BE" altLang="fr-FR" sz="2800" b="1" i="1" dirty="0">
                <a:solidFill>
                  <a:srgbClr val="26559D"/>
                </a:solidFill>
              </a:rPr>
              <a:t>Si école « </a:t>
            </a:r>
            <a:r>
              <a:rPr lang="fr-BE" altLang="fr-FR" sz="2800" b="1" i="1" dirty="0">
                <a:solidFill>
                  <a:srgbClr val="21874E"/>
                </a:solidFill>
              </a:rPr>
              <a:t>incomplète</a:t>
            </a:r>
            <a:r>
              <a:rPr lang="fr-BE" altLang="fr-FR" sz="2800" b="1" i="1" dirty="0">
                <a:solidFill>
                  <a:srgbClr val="26559D"/>
                </a:solidFill>
              </a:rPr>
              <a:t> », l’école inscrit à concurrence de 102% des places disponibles</a:t>
            </a:r>
            <a:br>
              <a:rPr lang="fr-BE" altLang="fr-FR" sz="2800" b="1" i="1" dirty="0">
                <a:solidFill>
                  <a:srgbClr val="26559D"/>
                </a:solidFill>
                <a:cs typeface="Calibri"/>
              </a:rPr>
            </a:br>
            <a:r>
              <a:rPr lang="fr-BE" altLang="fr-FR" sz="2800" b="1" dirty="0">
                <a:solidFill>
                  <a:srgbClr val="962C60"/>
                </a:solidFill>
                <a:sym typeface="Wingdings" panose="05000000000000000000" pitchFamily="2" charset="2"/>
              </a:rPr>
              <a:t></a:t>
            </a:r>
            <a:r>
              <a:rPr lang="fr-BE" altLang="fr-FR" sz="2800" b="1" i="1" dirty="0">
                <a:solidFill>
                  <a:srgbClr val="26559D"/>
                </a:solidFill>
                <a:sym typeface="Wingdings" panose="05000000000000000000" pitchFamily="2" charset="2"/>
              </a:rPr>
              <a:t> </a:t>
            </a:r>
            <a:r>
              <a:rPr lang="fr-BE" altLang="fr-FR" sz="2800" b="1" i="1" u="sng" dirty="0">
                <a:solidFill>
                  <a:srgbClr val="26559D"/>
                </a:solidFill>
                <a:sym typeface="Wingdings" panose="05000000000000000000" pitchFamily="2" charset="2"/>
              </a:rPr>
              <a:t>situation 1</a:t>
            </a:r>
            <a:endParaRPr lang="fr-BE" altLang="fr-FR" sz="2800" b="1" i="1" u="sng" dirty="0">
              <a:solidFill>
                <a:srgbClr val="26559D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962C60"/>
              </a:buClr>
              <a:buFont typeface="Wingdings" panose="05000000000000000000" pitchFamily="2" charset="2"/>
              <a:buChar char="q"/>
            </a:pPr>
            <a:r>
              <a:rPr lang="fr-BE" altLang="fr-FR" sz="2800" b="1" i="1" dirty="0">
                <a:solidFill>
                  <a:srgbClr val="26559D"/>
                </a:solidFill>
              </a:rPr>
              <a:t>Si école « </a:t>
            </a:r>
            <a:r>
              <a:rPr lang="fr-BE" altLang="fr-FR" sz="2800" b="1" i="1" dirty="0">
                <a:solidFill>
                  <a:srgbClr val="21874E"/>
                </a:solidFill>
              </a:rPr>
              <a:t>complète</a:t>
            </a:r>
            <a:r>
              <a:rPr lang="fr-BE" altLang="fr-FR" sz="2800" b="1" i="1" dirty="0">
                <a:solidFill>
                  <a:srgbClr val="26559D"/>
                </a:solidFill>
              </a:rPr>
              <a:t> », l’école inscrit à concurrence de 80% des places disponibles </a:t>
            </a:r>
            <a:r>
              <a:rPr lang="fr-BE" altLang="fr-FR" sz="2800" b="1" dirty="0">
                <a:solidFill>
                  <a:srgbClr val="962C60"/>
                </a:solidFill>
                <a:sym typeface="Wingdings" panose="05000000000000000000" pitchFamily="2" charset="2"/>
              </a:rPr>
              <a:t></a:t>
            </a:r>
            <a:r>
              <a:rPr lang="fr-BE" altLang="fr-FR" sz="2800" b="1" i="1" dirty="0">
                <a:solidFill>
                  <a:srgbClr val="26559D"/>
                </a:solidFill>
                <a:sym typeface="Wingdings" panose="05000000000000000000" pitchFamily="2" charset="2"/>
              </a:rPr>
              <a:t> </a:t>
            </a:r>
            <a:r>
              <a:rPr lang="fr-BE" altLang="fr-FR" sz="2800" b="1" i="1" u="sng" dirty="0">
                <a:solidFill>
                  <a:srgbClr val="26559D"/>
                </a:solidFill>
                <a:sym typeface="Wingdings" panose="05000000000000000000" pitchFamily="2" charset="2"/>
              </a:rPr>
              <a:t>situation 2</a:t>
            </a:r>
            <a:endParaRPr lang="fr-BE" altLang="fr-FR" sz="2800" b="1" i="1" u="sng" dirty="0">
              <a:solidFill>
                <a:srgbClr val="26559D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D015EB-D44A-43DD-8682-27D9FB88A076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1451</Words>
  <Application>Microsoft Office PowerPoint</Application>
  <PresentationFormat>Affichage à l'écran (4:3)</PresentationFormat>
  <Paragraphs>244</Paragraphs>
  <Slides>34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34</vt:i4>
      </vt:variant>
    </vt:vector>
  </HeadingPairs>
  <TitlesOfParts>
    <vt:vector size="39" baseType="lpstr">
      <vt:lpstr>Arial</vt:lpstr>
      <vt:lpstr>Calibri</vt:lpstr>
      <vt:lpstr>Wingdings</vt:lpstr>
      <vt:lpstr>Thème Office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Serdep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Van Damme Nadine</dc:creator>
  <cp:lastModifiedBy>Adam Vincent</cp:lastModifiedBy>
  <cp:revision>192</cp:revision>
  <dcterms:created xsi:type="dcterms:W3CDTF">2010-02-23T10:25:26Z</dcterms:created>
  <dcterms:modified xsi:type="dcterms:W3CDTF">2019-01-08T08:28:21Z</dcterms:modified>
</cp:coreProperties>
</file>