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2" r:id="rId3"/>
    <p:sldId id="312" r:id="rId4"/>
    <p:sldId id="410" r:id="rId5"/>
    <p:sldId id="411" r:id="rId6"/>
    <p:sldId id="394" r:id="rId7"/>
    <p:sldId id="395" r:id="rId8"/>
    <p:sldId id="412" r:id="rId9"/>
    <p:sldId id="413" r:id="rId10"/>
    <p:sldId id="396" r:id="rId11"/>
    <p:sldId id="414" r:id="rId12"/>
    <p:sldId id="397" r:id="rId13"/>
    <p:sldId id="399" r:id="rId14"/>
    <p:sldId id="398" r:id="rId15"/>
    <p:sldId id="400" r:id="rId16"/>
    <p:sldId id="336" r:id="rId17"/>
    <p:sldId id="401" r:id="rId18"/>
    <p:sldId id="415" r:id="rId19"/>
    <p:sldId id="362" r:id="rId20"/>
    <p:sldId id="402" r:id="rId21"/>
    <p:sldId id="416" r:id="rId22"/>
    <p:sldId id="417" r:id="rId23"/>
    <p:sldId id="418" r:id="rId24"/>
    <p:sldId id="409" r:id="rId25"/>
    <p:sldId id="403" r:id="rId26"/>
    <p:sldId id="404" r:id="rId27"/>
    <p:sldId id="405" r:id="rId28"/>
    <p:sldId id="406" r:id="rId29"/>
    <p:sldId id="334" r:id="rId30"/>
    <p:sldId id="420" r:id="rId31"/>
    <p:sldId id="419" r:id="rId32"/>
    <p:sldId id="407" r:id="rId33"/>
    <p:sldId id="408" r:id="rId34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1644EB7-6EE3-430F-9C66-BEEE0D24B22A}">
          <p14:sldIdLst>
            <p14:sldId id="256"/>
            <p14:sldId id="422"/>
            <p14:sldId id="312"/>
            <p14:sldId id="410"/>
            <p14:sldId id="411"/>
            <p14:sldId id="394"/>
            <p14:sldId id="395"/>
            <p14:sldId id="412"/>
            <p14:sldId id="413"/>
            <p14:sldId id="396"/>
            <p14:sldId id="414"/>
            <p14:sldId id="397"/>
            <p14:sldId id="399"/>
            <p14:sldId id="398"/>
            <p14:sldId id="400"/>
            <p14:sldId id="336"/>
            <p14:sldId id="401"/>
            <p14:sldId id="415"/>
            <p14:sldId id="362"/>
            <p14:sldId id="402"/>
            <p14:sldId id="416"/>
            <p14:sldId id="417"/>
            <p14:sldId id="418"/>
            <p14:sldId id="409"/>
            <p14:sldId id="403"/>
            <p14:sldId id="404"/>
            <p14:sldId id="405"/>
            <p14:sldId id="406"/>
            <p14:sldId id="334"/>
            <p14:sldId id="420"/>
            <p14:sldId id="419"/>
            <p14:sldId id="407"/>
            <p14:sldId id="408"/>
          </p14:sldIdLst>
        </p14:section>
        <p14:section name="Section sans titre" id="{7070DD70-30F2-4767-9E87-45803EF9F59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RNAY Thibault" initials="TT" lastIdx="12" clrIdx="0">
    <p:extLst>
      <p:ext uri="{19B8F6BF-5375-455C-9EA6-DF929625EA0E}">
        <p15:presenceInfo xmlns:p15="http://schemas.microsoft.com/office/powerpoint/2012/main" userId="S-1-5-21-1759653605-1313832288-709122288-76617" providerId="AD"/>
      </p:ext>
    </p:extLst>
  </p:cmAuthor>
  <p:cmAuthor id="2" name="GOURICHON Anaïs" initials="GA" lastIdx="5" clrIdx="1">
    <p:extLst>
      <p:ext uri="{19B8F6BF-5375-455C-9EA6-DF929625EA0E}">
        <p15:presenceInfo xmlns:p15="http://schemas.microsoft.com/office/powerpoint/2012/main" userId="S-1-5-21-1759653605-1313832288-709122288-110354" providerId="AD"/>
      </p:ext>
    </p:extLst>
  </p:cmAuthor>
  <p:cmAuthor id="3" name="ROOSE Nadia" initials="RN" lastIdx="4" clrIdx="2">
    <p:extLst>
      <p:ext uri="{19B8F6BF-5375-455C-9EA6-DF929625EA0E}">
        <p15:presenceInfo xmlns:p15="http://schemas.microsoft.com/office/powerpoint/2012/main" userId="S-1-5-21-1759653605-1313832288-709122288-21587" providerId="AD"/>
      </p:ext>
    </p:extLst>
  </p:cmAuthor>
  <p:cmAuthor id="4" name="INGELS Géraldine" initials="IG" lastIdx="7" clrIdx="3">
    <p:extLst>
      <p:ext uri="{19B8F6BF-5375-455C-9EA6-DF929625EA0E}">
        <p15:presenceInfo xmlns:p15="http://schemas.microsoft.com/office/powerpoint/2012/main" userId="S-1-5-21-1759653605-1313832288-709122288-110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7"/>
    <a:srgbClr val="F4AA00"/>
    <a:srgbClr val="C9282D"/>
    <a:srgbClr val="FFCC66"/>
    <a:srgbClr val="FEE88A"/>
    <a:srgbClr val="FDD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28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urth01\AppData\Local\Microsoft\Windows\INetCache\Content.Outlook\SJ3IA5BQ\Classeur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Etablissements complets 2019 (par zone)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Etablissements complets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Feuil1!$B$2</c:f>
              <c:strCache>
                <c:ptCount val="1"/>
                <c:pt idx="0">
                  <c:v>complets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Feuil1!$A$3:$A$12</c:f>
              <c:strCache>
                <c:ptCount val="10"/>
                <c:pt idx="0">
                  <c:v>Bruxelles</c:v>
                </c:pt>
                <c:pt idx="1">
                  <c:v>Brabant wallon</c:v>
                </c:pt>
                <c:pt idx="2">
                  <c:v>Hainaut sud</c:v>
                </c:pt>
                <c:pt idx="3">
                  <c:v>Wallonie picarde</c:v>
                </c:pt>
                <c:pt idx="4">
                  <c:v>Hainaut centre</c:v>
                </c:pt>
                <c:pt idx="5">
                  <c:v>Huy Waremme</c:v>
                </c:pt>
                <c:pt idx="6">
                  <c:v>Liège</c:v>
                </c:pt>
                <c:pt idx="7">
                  <c:v>Verviers</c:v>
                </c:pt>
                <c:pt idx="8">
                  <c:v>Luxembourg</c:v>
                </c:pt>
                <c:pt idx="9">
                  <c:v>Namur</c:v>
                </c:pt>
              </c:strCache>
            </c:strRef>
          </c:cat>
          <c:val>
            <c:numRef>
              <c:f>Feuil1!$B$3:$B$12</c:f>
              <c:numCache>
                <c:formatCode>General</c:formatCode>
                <c:ptCount val="10"/>
                <c:pt idx="0">
                  <c:v>44</c:v>
                </c:pt>
                <c:pt idx="1">
                  <c:v>12</c:v>
                </c:pt>
                <c:pt idx="2">
                  <c:v>6</c:v>
                </c:pt>
                <c:pt idx="3">
                  <c:v>4</c:v>
                </c:pt>
                <c:pt idx="4">
                  <c:v>10</c:v>
                </c:pt>
                <c:pt idx="5">
                  <c:v>7</c:v>
                </c:pt>
                <c:pt idx="6">
                  <c:v>12</c:v>
                </c:pt>
                <c:pt idx="7">
                  <c:v>5</c:v>
                </c:pt>
                <c:pt idx="8">
                  <c:v>7</c:v>
                </c:pt>
                <c:pt idx="9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906B-1A30-4010-95FD-80F057F7573A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2478C556-AC36-4D8D-BCDA-D242497030CF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Émission des FUI par l’Administration</a:t>
          </a:r>
          <a:endParaRPr lang="fr-BE" dirty="0"/>
        </a:p>
      </dgm:t>
    </dgm:pt>
    <dgm:pt modelId="{13D8734C-1DD7-4EC9-9A20-6F523188DE06}" type="parTrans" cxnId="{10429865-2350-4683-8C25-E9AFC6046050}">
      <dgm:prSet/>
      <dgm:spPr/>
      <dgm:t>
        <a:bodyPr/>
        <a:lstStyle/>
        <a:p>
          <a:endParaRPr lang="fr-BE"/>
        </a:p>
      </dgm:t>
    </dgm:pt>
    <dgm:pt modelId="{F2A4CC4D-01DE-489F-80F3-E4B91DDB6EE0}" type="sibTrans" cxnId="{10429865-2350-4683-8C25-E9AFC604605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4BE98C6-742E-4478-98D9-3C4DAC4BD0B9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Réception par les écoles primaires qui les complètent </a:t>
          </a:r>
          <a:endParaRPr lang="fr-BE" dirty="0"/>
        </a:p>
      </dgm:t>
    </dgm:pt>
    <dgm:pt modelId="{9576DE54-2406-4C7D-AAFE-C03016053CA3}" type="parTrans" cxnId="{90B65D73-CE91-4D33-B43B-3FE079649CE4}">
      <dgm:prSet/>
      <dgm:spPr/>
      <dgm:t>
        <a:bodyPr/>
        <a:lstStyle/>
        <a:p>
          <a:endParaRPr lang="fr-BE"/>
        </a:p>
      </dgm:t>
    </dgm:pt>
    <dgm:pt modelId="{8CC18EEB-0880-41EB-9824-2B7266AB1199}" type="sibTrans" cxnId="{90B65D73-CE91-4D33-B43B-3FE079649CE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8029D34-3247-47E6-8667-46345DC92B39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Remise aux personnes responsables des élèves</a:t>
          </a:r>
          <a:endParaRPr lang="fr-BE" dirty="0"/>
        </a:p>
      </dgm:t>
    </dgm:pt>
    <dgm:pt modelId="{049BE9CF-D8D3-4E27-BA21-B688EB61EA81}" type="parTrans" cxnId="{B2D18E48-2BAF-4453-ADE1-DBE063D39F67}">
      <dgm:prSet/>
      <dgm:spPr/>
      <dgm:t>
        <a:bodyPr/>
        <a:lstStyle/>
        <a:p>
          <a:endParaRPr lang="fr-BE"/>
        </a:p>
      </dgm:t>
    </dgm:pt>
    <dgm:pt modelId="{732D6117-7BD9-435D-9F9F-6A3C0CA3E387}" type="sibTrans" cxnId="{B2D18E48-2BAF-4453-ADE1-DBE063D39F67}">
      <dgm:prSet/>
      <dgm:spPr/>
      <dgm:t>
        <a:bodyPr/>
        <a:lstStyle/>
        <a:p>
          <a:endParaRPr lang="fr-BE"/>
        </a:p>
      </dgm:t>
    </dgm:pt>
    <dgm:pt modelId="{3182C90C-9EF1-4AFC-B5A2-20FBA595B1CE}" type="pres">
      <dgm:prSet presAssocID="{C7CB906B-1A30-4010-95FD-80F057F7573A}" presName="Name0" presStyleCnt="0">
        <dgm:presLayoutVars>
          <dgm:dir/>
          <dgm:animLvl val="lvl"/>
          <dgm:resizeHandles val="exact"/>
        </dgm:presLayoutVars>
      </dgm:prSet>
      <dgm:spPr/>
    </dgm:pt>
    <dgm:pt modelId="{6A499000-8F81-41B3-9B6C-C0EFDC3B8AE3}" type="pres">
      <dgm:prSet presAssocID="{2478C556-AC36-4D8D-BCDA-D242497030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DAA28E3-A3C0-4C4F-B2E1-E378E525A62E}" type="pres">
      <dgm:prSet presAssocID="{F2A4CC4D-01DE-489F-80F3-E4B91DDB6EE0}" presName="parTxOnlySpace" presStyleCnt="0"/>
      <dgm:spPr/>
    </dgm:pt>
    <dgm:pt modelId="{7971CFFE-4453-4E40-8AB9-C2F324E73BD1}" type="pres">
      <dgm:prSet presAssocID="{44BE98C6-742E-4478-98D9-3C4DAC4BD0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D8F59A4-C3E1-4DFB-AC76-C5D43A634ED5}" type="pres">
      <dgm:prSet presAssocID="{8CC18EEB-0880-41EB-9824-2B7266AB1199}" presName="parTxOnlySpace" presStyleCnt="0"/>
      <dgm:spPr/>
    </dgm:pt>
    <dgm:pt modelId="{0519DA55-B372-4B7D-8E62-6F611BE9F464}" type="pres">
      <dgm:prSet presAssocID="{48029D34-3247-47E6-8667-46345DC92B3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0CAA113-FA8B-4426-B5EB-29DFCA8400B9}" type="presOf" srcId="{44BE98C6-742E-4478-98D9-3C4DAC4BD0B9}" destId="{7971CFFE-4453-4E40-8AB9-C2F324E73BD1}" srcOrd="0" destOrd="0" presId="urn:microsoft.com/office/officeart/2005/8/layout/chevron1"/>
    <dgm:cxn modelId="{90B65D73-CE91-4D33-B43B-3FE079649CE4}" srcId="{C7CB906B-1A30-4010-95FD-80F057F7573A}" destId="{44BE98C6-742E-4478-98D9-3C4DAC4BD0B9}" srcOrd="1" destOrd="0" parTransId="{9576DE54-2406-4C7D-AAFE-C03016053CA3}" sibTransId="{8CC18EEB-0880-41EB-9824-2B7266AB1199}"/>
    <dgm:cxn modelId="{10429865-2350-4683-8C25-E9AFC6046050}" srcId="{C7CB906B-1A30-4010-95FD-80F057F7573A}" destId="{2478C556-AC36-4D8D-BCDA-D242497030CF}" srcOrd="0" destOrd="0" parTransId="{13D8734C-1DD7-4EC9-9A20-6F523188DE06}" sibTransId="{F2A4CC4D-01DE-489F-80F3-E4B91DDB6EE0}"/>
    <dgm:cxn modelId="{9ADF89DB-22F4-4C26-9ADF-F536EADDB30E}" type="presOf" srcId="{C7CB906B-1A30-4010-95FD-80F057F7573A}" destId="{3182C90C-9EF1-4AFC-B5A2-20FBA595B1CE}" srcOrd="0" destOrd="0" presId="urn:microsoft.com/office/officeart/2005/8/layout/chevron1"/>
    <dgm:cxn modelId="{5F33DD63-A79B-4BA1-8F16-40800B3E9052}" type="presOf" srcId="{48029D34-3247-47E6-8667-46345DC92B39}" destId="{0519DA55-B372-4B7D-8E62-6F611BE9F464}" srcOrd="0" destOrd="0" presId="urn:microsoft.com/office/officeart/2005/8/layout/chevron1"/>
    <dgm:cxn modelId="{CE018DB7-D0A5-47B0-AC99-BE4072D92883}" type="presOf" srcId="{2478C556-AC36-4D8D-BCDA-D242497030CF}" destId="{6A499000-8F81-41B3-9B6C-C0EFDC3B8AE3}" srcOrd="0" destOrd="0" presId="urn:microsoft.com/office/officeart/2005/8/layout/chevron1"/>
    <dgm:cxn modelId="{B2D18E48-2BAF-4453-ADE1-DBE063D39F67}" srcId="{C7CB906B-1A30-4010-95FD-80F057F7573A}" destId="{48029D34-3247-47E6-8667-46345DC92B39}" srcOrd="2" destOrd="0" parTransId="{049BE9CF-D8D3-4E27-BA21-B688EB61EA81}" sibTransId="{732D6117-7BD9-435D-9F9F-6A3C0CA3E387}"/>
    <dgm:cxn modelId="{C9801667-0CCF-44CD-86E5-ACB020D94A0F}" type="presParOf" srcId="{3182C90C-9EF1-4AFC-B5A2-20FBA595B1CE}" destId="{6A499000-8F81-41B3-9B6C-C0EFDC3B8AE3}" srcOrd="0" destOrd="0" presId="urn:microsoft.com/office/officeart/2005/8/layout/chevron1"/>
    <dgm:cxn modelId="{48035590-3F97-4E59-9C18-3ACCF1A121E1}" type="presParOf" srcId="{3182C90C-9EF1-4AFC-B5A2-20FBA595B1CE}" destId="{2DAA28E3-A3C0-4C4F-B2E1-E378E525A62E}" srcOrd="1" destOrd="0" presId="urn:microsoft.com/office/officeart/2005/8/layout/chevron1"/>
    <dgm:cxn modelId="{3FAF7685-955A-46B7-847C-AB40B7E429D8}" type="presParOf" srcId="{3182C90C-9EF1-4AFC-B5A2-20FBA595B1CE}" destId="{7971CFFE-4453-4E40-8AB9-C2F324E73BD1}" srcOrd="2" destOrd="0" presId="urn:microsoft.com/office/officeart/2005/8/layout/chevron1"/>
    <dgm:cxn modelId="{E3743151-F596-4164-A177-C201B06AEE6B}" type="presParOf" srcId="{3182C90C-9EF1-4AFC-B5A2-20FBA595B1CE}" destId="{DD8F59A4-C3E1-4DFB-AC76-C5D43A634ED5}" srcOrd="3" destOrd="0" presId="urn:microsoft.com/office/officeart/2005/8/layout/chevron1"/>
    <dgm:cxn modelId="{30141ED6-C622-4291-ABFC-DDA4845E63D7}" type="presParOf" srcId="{3182C90C-9EF1-4AFC-B5A2-20FBA595B1CE}" destId="{0519DA55-B372-4B7D-8E62-6F611BE9F46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B906B-1A30-4010-95FD-80F057F7573A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2478C556-AC36-4D8D-BCDA-D242497030CF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Réception du FUI par les personnes responsables</a:t>
          </a:r>
          <a:endParaRPr lang="fr-BE" dirty="0"/>
        </a:p>
      </dgm:t>
    </dgm:pt>
    <dgm:pt modelId="{13D8734C-1DD7-4EC9-9A20-6F523188DE06}" type="parTrans" cxnId="{10429865-2350-4683-8C25-E9AFC6046050}">
      <dgm:prSet/>
      <dgm:spPr/>
      <dgm:t>
        <a:bodyPr/>
        <a:lstStyle/>
        <a:p>
          <a:endParaRPr lang="fr-BE"/>
        </a:p>
      </dgm:t>
    </dgm:pt>
    <dgm:pt modelId="{F2A4CC4D-01DE-489F-80F3-E4B91DDB6EE0}" type="sibTrans" cxnId="{10429865-2350-4683-8C25-E9AFC604605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4BE98C6-742E-4478-98D9-3C4DAC4BD0B9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... qui le complètent et le déposent dans l’établissement de 1</a:t>
          </a:r>
          <a:r>
            <a:rPr lang="fr-BE" baseline="30000" dirty="0" smtClean="0"/>
            <a:t>ère</a:t>
          </a:r>
          <a:r>
            <a:rPr lang="fr-BE" dirty="0" smtClean="0"/>
            <a:t> préférence </a:t>
          </a:r>
          <a:endParaRPr lang="fr-BE" dirty="0"/>
        </a:p>
      </dgm:t>
    </dgm:pt>
    <dgm:pt modelId="{9576DE54-2406-4C7D-AAFE-C03016053CA3}" type="parTrans" cxnId="{90B65D73-CE91-4D33-B43B-3FE079649CE4}">
      <dgm:prSet/>
      <dgm:spPr/>
      <dgm:t>
        <a:bodyPr/>
        <a:lstStyle/>
        <a:p>
          <a:endParaRPr lang="fr-BE"/>
        </a:p>
      </dgm:t>
    </dgm:pt>
    <dgm:pt modelId="{8CC18EEB-0880-41EB-9824-2B7266AB1199}" type="sibTrans" cxnId="{90B65D73-CE91-4D33-B43B-3FE079649CE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8029D34-3247-47E6-8667-46345DC92B39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...et sont </a:t>
          </a:r>
          <a:r>
            <a:rPr lang="fr-BE" dirty="0" smtClean="0"/>
            <a:t>informés de la situation d’inscription de </a:t>
          </a:r>
          <a:r>
            <a:rPr lang="fr-BE" dirty="0" smtClean="0"/>
            <a:t>l’enfant</a:t>
          </a:r>
          <a:endParaRPr lang="fr-BE" dirty="0"/>
        </a:p>
      </dgm:t>
    </dgm:pt>
    <dgm:pt modelId="{049BE9CF-D8D3-4E27-BA21-B688EB61EA81}" type="parTrans" cxnId="{B2D18E48-2BAF-4453-ADE1-DBE063D39F67}">
      <dgm:prSet/>
      <dgm:spPr/>
      <dgm:t>
        <a:bodyPr/>
        <a:lstStyle/>
        <a:p>
          <a:endParaRPr lang="fr-BE"/>
        </a:p>
      </dgm:t>
    </dgm:pt>
    <dgm:pt modelId="{732D6117-7BD9-435D-9F9F-6A3C0CA3E387}" type="sibTrans" cxnId="{B2D18E48-2BAF-4453-ADE1-DBE063D39F67}">
      <dgm:prSet/>
      <dgm:spPr/>
      <dgm:t>
        <a:bodyPr/>
        <a:lstStyle/>
        <a:p>
          <a:endParaRPr lang="fr-BE"/>
        </a:p>
      </dgm:t>
    </dgm:pt>
    <dgm:pt modelId="{29141645-5D45-40BD-A866-39D3579DC811}" type="pres">
      <dgm:prSet presAssocID="{C7CB906B-1A30-4010-95FD-80F057F7573A}" presName="Name0" presStyleCnt="0">
        <dgm:presLayoutVars>
          <dgm:dir/>
          <dgm:animLvl val="lvl"/>
          <dgm:resizeHandles val="exact"/>
        </dgm:presLayoutVars>
      </dgm:prSet>
      <dgm:spPr/>
    </dgm:pt>
    <dgm:pt modelId="{D39731B6-B7AE-4BF2-8BC0-4CD71BFB133F}" type="pres">
      <dgm:prSet presAssocID="{2478C556-AC36-4D8D-BCDA-D242497030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5E93CB2-2DC8-4E26-A4EF-EB3D4E6CC6C3}" type="pres">
      <dgm:prSet presAssocID="{F2A4CC4D-01DE-489F-80F3-E4B91DDB6EE0}" presName="parTxOnlySpace" presStyleCnt="0"/>
      <dgm:spPr/>
    </dgm:pt>
    <dgm:pt modelId="{B7E5747C-5A8C-4C99-981F-3F002B65BC6D}" type="pres">
      <dgm:prSet presAssocID="{44BE98C6-742E-4478-98D9-3C4DAC4BD0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F827B-E0F9-432A-8F41-90CAC7923A46}" type="pres">
      <dgm:prSet presAssocID="{8CC18EEB-0880-41EB-9824-2B7266AB1199}" presName="parTxOnlySpace" presStyleCnt="0"/>
      <dgm:spPr/>
    </dgm:pt>
    <dgm:pt modelId="{346348CD-3DB1-4947-BA2E-E837DFBDF3DB}" type="pres">
      <dgm:prSet presAssocID="{48029D34-3247-47E6-8667-46345DC92B3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0B65D73-CE91-4D33-B43B-3FE079649CE4}" srcId="{C7CB906B-1A30-4010-95FD-80F057F7573A}" destId="{44BE98C6-742E-4478-98D9-3C4DAC4BD0B9}" srcOrd="1" destOrd="0" parTransId="{9576DE54-2406-4C7D-AAFE-C03016053CA3}" sibTransId="{8CC18EEB-0880-41EB-9824-2B7266AB1199}"/>
    <dgm:cxn modelId="{10429865-2350-4683-8C25-E9AFC6046050}" srcId="{C7CB906B-1A30-4010-95FD-80F057F7573A}" destId="{2478C556-AC36-4D8D-BCDA-D242497030CF}" srcOrd="0" destOrd="0" parTransId="{13D8734C-1DD7-4EC9-9A20-6F523188DE06}" sibTransId="{F2A4CC4D-01DE-489F-80F3-E4B91DDB6EE0}"/>
    <dgm:cxn modelId="{C448F9E6-4A1D-4720-89A6-FE732B92214F}" type="presOf" srcId="{48029D34-3247-47E6-8667-46345DC92B39}" destId="{346348CD-3DB1-4947-BA2E-E837DFBDF3DB}" srcOrd="0" destOrd="0" presId="urn:microsoft.com/office/officeart/2005/8/layout/chevron1"/>
    <dgm:cxn modelId="{74629190-B2B1-4363-BF84-5C22F33BC57D}" type="presOf" srcId="{44BE98C6-742E-4478-98D9-3C4DAC4BD0B9}" destId="{B7E5747C-5A8C-4C99-981F-3F002B65BC6D}" srcOrd="0" destOrd="0" presId="urn:microsoft.com/office/officeart/2005/8/layout/chevron1"/>
    <dgm:cxn modelId="{6ACA0954-1A1D-4263-ACC9-6981429B9677}" type="presOf" srcId="{C7CB906B-1A30-4010-95FD-80F057F7573A}" destId="{29141645-5D45-40BD-A866-39D3579DC811}" srcOrd="0" destOrd="0" presId="urn:microsoft.com/office/officeart/2005/8/layout/chevron1"/>
    <dgm:cxn modelId="{8106F7B7-2FD2-414E-A3C5-9904FEECC3D2}" type="presOf" srcId="{2478C556-AC36-4D8D-BCDA-D242497030CF}" destId="{D39731B6-B7AE-4BF2-8BC0-4CD71BFB133F}" srcOrd="0" destOrd="0" presId="urn:microsoft.com/office/officeart/2005/8/layout/chevron1"/>
    <dgm:cxn modelId="{B2D18E48-2BAF-4453-ADE1-DBE063D39F67}" srcId="{C7CB906B-1A30-4010-95FD-80F057F7573A}" destId="{48029D34-3247-47E6-8667-46345DC92B39}" srcOrd="2" destOrd="0" parTransId="{049BE9CF-D8D3-4E27-BA21-B688EB61EA81}" sibTransId="{732D6117-7BD9-435D-9F9F-6A3C0CA3E387}"/>
    <dgm:cxn modelId="{126AD5F8-35E4-444E-99B6-6557C0403B4F}" type="presParOf" srcId="{29141645-5D45-40BD-A866-39D3579DC811}" destId="{D39731B6-B7AE-4BF2-8BC0-4CD71BFB133F}" srcOrd="0" destOrd="0" presId="urn:microsoft.com/office/officeart/2005/8/layout/chevron1"/>
    <dgm:cxn modelId="{11585040-C7F3-468E-BE73-0FCAB30CC7DF}" type="presParOf" srcId="{29141645-5D45-40BD-A866-39D3579DC811}" destId="{55E93CB2-2DC8-4E26-A4EF-EB3D4E6CC6C3}" srcOrd="1" destOrd="0" presId="urn:microsoft.com/office/officeart/2005/8/layout/chevron1"/>
    <dgm:cxn modelId="{D5DC154E-4DF4-41F8-A13A-E7F3386FC247}" type="presParOf" srcId="{29141645-5D45-40BD-A866-39D3579DC811}" destId="{B7E5747C-5A8C-4C99-981F-3F002B65BC6D}" srcOrd="2" destOrd="0" presId="urn:microsoft.com/office/officeart/2005/8/layout/chevron1"/>
    <dgm:cxn modelId="{CCB66C8F-2690-4AE7-89DB-B0F8F0B0E250}" type="presParOf" srcId="{29141645-5D45-40BD-A866-39D3579DC811}" destId="{B1FF827B-E0F9-432A-8F41-90CAC7923A46}" srcOrd="3" destOrd="0" presId="urn:microsoft.com/office/officeart/2005/8/layout/chevron1"/>
    <dgm:cxn modelId="{F6D0E277-FED3-4537-8FD2-17826775A192}" type="presParOf" srcId="{29141645-5D45-40BD-A866-39D3579DC811}" destId="{346348CD-3DB1-4947-BA2E-E837DFBDF3D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9000-8F81-41B3-9B6C-C0EFDC3B8AE3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Émission des FUI par l’Administration</a:t>
          </a:r>
          <a:endParaRPr lang="fr-BE" sz="2000" kern="1200" dirty="0"/>
        </a:p>
      </dsp:txBody>
      <dsp:txXfrm>
        <a:off x="589895" y="1675497"/>
        <a:ext cx="1762452" cy="1174968"/>
      </dsp:txXfrm>
    </dsp:sp>
    <dsp:sp modelId="{7971CFFE-4453-4E40-8AB9-C2F324E73BD1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p3d extrusionH="381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Réception par les écoles primaires qui les complètent </a:t>
          </a:r>
          <a:endParaRPr lang="fr-BE" sz="2000" kern="1200" dirty="0"/>
        </a:p>
      </dsp:txBody>
      <dsp:txXfrm>
        <a:off x="3233573" y="1675497"/>
        <a:ext cx="1762452" cy="1174968"/>
      </dsp:txXfrm>
    </dsp:sp>
    <dsp:sp modelId="{0519DA55-B372-4B7D-8E62-6F611BE9F464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Remise aux personnes responsables des élèves</a:t>
          </a:r>
          <a:endParaRPr lang="fr-BE" sz="2000" kern="1200" dirty="0"/>
        </a:p>
      </dsp:txBody>
      <dsp:txXfrm>
        <a:off x="5877252" y="1675497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31B6-B7AE-4BF2-8BC0-4CD71BFB133F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Réception du FUI par les personnes responsables</a:t>
          </a:r>
          <a:endParaRPr lang="fr-BE" sz="1600" kern="1200" dirty="0"/>
        </a:p>
      </dsp:txBody>
      <dsp:txXfrm>
        <a:off x="589895" y="1675497"/>
        <a:ext cx="1762452" cy="1174968"/>
      </dsp:txXfrm>
    </dsp:sp>
    <dsp:sp modelId="{B7E5747C-5A8C-4C99-981F-3F002B65BC6D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p3d extrusionH="381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... qui le complètent et le déposent dans l’établissement de 1</a:t>
          </a:r>
          <a:r>
            <a:rPr lang="fr-BE" sz="1600" kern="1200" baseline="30000" dirty="0" smtClean="0"/>
            <a:t>ère</a:t>
          </a:r>
          <a:r>
            <a:rPr lang="fr-BE" sz="1600" kern="1200" dirty="0" smtClean="0"/>
            <a:t> préférence </a:t>
          </a:r>
          <a:endParaRPr lang="fr-BE" sz="1600" kern="1200" dirty="0"/>
        </a:p>
      </dsp:txBody>
      <dsp:txXfrm>
        <a:off x="3233573" y="1675497"/>
        <a:ext cx="1762452" cy="1174968"/>
      </dsp:txXfrm>
    </dsp:sp>
    <dsp:sp modelId="{346348CD-3DB1-4947-BA2E-E837DFBDF3DB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...et sont </a:t>
          </a:r>
          <a:r>
            <a:rPr lang="fr-BE" sz="1600" kern="1200" dirty="0" smtClean="0"/>
            <a:t>informés de la situation d’inscription de </a:t>
          </a:r>
          <a:r>
            <a:rPr lang="fr-BE" sz="1600" kern="1200" dirty="0" smtClean="0"/>
            <a:t>l’enfant</a:t>
          </a:r>
          <a:endParaRPr lang="fr-BE" sz="1600" kern="1200" dirty="0"/>
        </a:p>
      </dsp:txBody>
      <dsp:txXfrm>
        <a:off x="5877252" y="1675497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F46BAE4-533B-4F20-995A-84845C775A4A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CF66139-16CB-48E4-81FD-7EB86CD8FA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6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432EBBB-C5E8-4722-8A4F-EA6DE0967B7C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E231FD-D569-4E64-9506-5A549B9828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954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1069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8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2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2870BE-616A-4184-AB0C-4C4EFA642766}" type="slidenum">
              <a:rPr lang="fr-FR" altLang="fr-FR" smtClean="0">
                <a:latin typeface="Calibri" panose="020F0502020204030204" pitchFamily="34" charset="0"/>
              </a:rPr>
              <a:pPr/>
              <a:t>16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5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2870BE-616A-4184-AB0C-4C4EFA642766}" type="slidenum">
              <a:rPr lang="fr-FR" altLang="fr-FR" smtClean="0">
                <a:latin typeface="Calibri" panose="020F0502020204030204" pitchFamily="34" charset="0"/>
              </a:rPr>
              <a:pPr/>
              <a:t>18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0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CDB6CA-0C58-4006-AA16-CD190B314D16}" type="slidenum">
              <a:rPr lang="fr-FR" altLang="fr-FR" smtClean="0">
                <a:latin typeface="Calibri" panose="020F0502020204030204" pitchFamily="34" charset="0"/>
              </a:rPr>
              <a:pPr/>
              <a:t>19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6C5B4B-F965-45B3-A867-2760E1AD87C3}" type="slidenum">
              <a:rPr lang="fr-FR" altLang="fr-FR" smtClean="0">
                <a:latin typeface="Calibri" panose="020F0502020204030204" pitchFamily="34" charset="0"/>
              </a:rPr>
              <a:pPr/>
              <a:t>29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1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6C5B4B-F965-45B3-A867-2760E1AD87C3}" type="slidenum">
              <a:rPr lang="fr-FR" altLang="fr-FR" smtClean="0">
                <a:latin typeface="Calibri" panose="020F0502020204030204" pitchFamily="34" charset="0"/>
              </a:rPr>
              <a:pPr/>
              <a:t>31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9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02DD-4499-409F-9CCF-283D9635B142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136-8978-47A5-94B5-F1C63A2D02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56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71E6-FB0B-4C31-8FEC-540D4461C155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0A9F-602A-4953-B81F-0BB9BCA265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04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6073-F3A0-4D15-9EFF-D072A22E67E5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8317-9782-4181-A9C0-7109907FF9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712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1F4E-6CCA-40C8-B6EA-080281EE5DEA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47DD-A4EC-445B-B1B9-8CDB6F5F55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2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9A57-0EE9-49CA-AA98-1CF38109BE09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AF88-AB8C-4684-BC16-231E37351C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44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CB0-FB1A-4724-8319-C417A2C3294F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EF7A-033A-4E79-A4D1-7657E444E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1CE-CEEC-4564-AE5B-D93F92FB5ADD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C210-6120-408D-818B-88EE1FB3CF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85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E1A4-6BE9-48CE-A23D-8F86A41DF41A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E0C0-673D-410F-AE84-D8BFCF4673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0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D316-14B4-4AC6-8237-F74D641DBF2B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975A-B250-4F77-A53F-971E005A0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237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F8BB-6F0F-4E25-BF00-AA2F85D16EA9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1DF1-4144-40D6-88DF-52C73A561E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08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A69E-47A0-4321-9F3A-6C89338D7A39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BFF0-2701-4D31-8A0E-491F167829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71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DA56E4F-AFA5-466F-A2B1-A7B5B20484A8}" type="datetime1">
              <a:rPr lang="fr-FR"/>
              <a:pPr>
                <a:defRPr/>
              </a:pPr>
              <a:t>06/01/2021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27B68F-1F79-4EA1-A071-4635AD870A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cfwb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bz.rrn.fgov.be/fr/registre-national/mon-dossi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cription.cfwb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inscription.cfwb.b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774700" y="2254250"/>
            <a:ext cx="7500938" cy="1928451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>Décret « Inscription »</a:t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BE" altLang="fr-FR" sz="2000" b="1" dirty="0" smtClean="0">
                <a:solidFill>
                  <a:srgbClr val="001D77"/>
                </a:solidFill>
              </a:rPr>
              <a:t>Première année commune de l’enseignement secondaire</a:t>
            </a:r>
            <a:br>
              <a:rPr lang="fr-BE" altLang="fr-FR" sz="2000" b="1" dirty="0" smtClean="0">
                <a:solidFill>
                  <a:srgbClr val="001D77"/>
                </a:solidFill>
              </a:rPr>
            </a:br>
            <a:r>
              <a:rPr lang="fr-BE" altLang="fr-FR" sz="3200" b="1" dirty="0" smtClean="0">
                <a:solidFill>
                  <a:srgbClr val="001D77"/>
                </a:solidFill>
              </a:rPr>
              <a:t/>
            </a:r>
            <a:br>
              <a:rPr lang="fr-BE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F4AA00"/>
                </a:solidFill>
              </a:rPr>
              <a:t/>
            </a:r>
            <a:br>
              <a:rPr lang="fr-FR" altLang="fr-FR" sz="3200" b="1" dirty="0" smtClean="0">
                <a:solidFill>
                  <a:srgbClr val="F4AA00"/>
                </a:solidFill>
              </a:rPr>
            </a:br>
            <a:r>
              <a:rPr lang="fr-FR" altLang="fr-FR" sz="3200" b="1" dirty="0" smtClean="0">
                <a:solidFill>
                  <a:srgbClr val="F4AA00"/>
                </a:solidFill>
              </a:rPr>
              <a:t/>
            </a:r>
            <a:br>
              <a:rPr lang="fr-FR" altLang="fr-FR" sz="3200" b="1" dirty="0" smtClean="0">
                <a:solidFill>
                  <a:srgbClr val="F4AA00"/>
                </a:solidFill>
              </a:rPr>
            </a:br>
            <a:r>
              <a:rPr lang="fr-FR" altLang="fr-FR" sz="2000" b="1" dirty="0">
                <a:solidFill>
                  <a:srgbClr val="F4AA00"/>
                </a:solidFill>
              </a:rPr>
              <a:t>7</a:t>
            </a:r>
            <a:r>
              <a:rPr lang="fr-FR" altLang="fr-FR" sz="2000" b="1" dirty="0" smtClean="0">
                <a:solidFill>
                  <a:srgbClr val="F4AA00"/>
                </a:solidFill>
              </a:rPr>
              <a:t> janvier 2021</a:t>
            </a:r>
          </a:p>
        </p:txBody>
      </p:sp>
      <p:pic>
        <p:nvPicPr>
          <p:cNvPr id="4099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32138" y="5132388"/>
            <a:ext cx="28082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BE" altLang="fr-FR" sz="2000" dirty="0" smtClean="0">
              <a:solidFill>
                <a:srgbClr val="C9282D"/>
              </a:solidFill>
              <a:latin typeface="+mn-lt"/>
            </a:endParaRPr>
          </a:p>
        </p:txBody>
      </p:sp>
      <p:pic>
        <p:nvPicPr>
          <p:cNvPr id="4101" name="Picture 8" descr="FWB_Logo_V_Quad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41313"/>
            <a:ext cx="17113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4138"/>
            <a:ext cx="8229600" cy="5682026"/>
          </a:xfrm>
        </p:spPr>
        <p:txBody>
          <a:bodyPr/>
          <a:lstStyle/>
          <a:p>
            <a:pPr marL="0" indent="0" algn="just">
              <a:buNone/>
            </a:pPr>
            <a:endParaRPr lang="fr-BE" sz="2200" dirty="0" smtClean="0"/>
          </a:p>
          <a:p>
            <a:pPr marL="0" indent="0" algn="just">
              <a:buNone/>
            </a:pPr>
            <a:endParaRPr lang="fr-BE" sz="2200" dirty="0"/>
          </a:p>
          <a:p>
            <a:pPr marL="0" indent="0" algn="just">
              <a:buNone/>
            </a:pPr>
            <a:r>
              <a:rPr lang="fr-BE" sz="2000" dirty="0" smtClean="0"/>
              <a:t>En cas de classement, ces données serviront au calcul de l’indice composite. </a:t>
            </a:r>
          </a:p>
          <a:p>
            <a:pPr marL="0" indent="0" algn="just">
              <a:buNone/>
            </a:pPr>
            <a:r>
              <a:rPr lang="fr-BE" sz="2000" b="1" dirty="0" smtClean="0"/>
              <a:t>Il est donc essentiel d’y être attentif</a:t>
            </a:r>
            <a:r>
              <a:rPr lang="fr-BE" sz="2000" dirty="0" smtClean="0"/>
              <a:t>.</a:t>
            </a:r>
          </a:p>
          <a:p>
            <a:pPr marL="0" indent="0" algn="ctr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3"/>
          <p:cNvSpPr txBox="1">
            <a:spLocks noChangeArrowheads="1"/>
          </p:cNvSpPr>
          <p:nvPr/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rgbClr val="C9282D"/>
                </a:solidFill>
              </a:rPr>
              <a:t>•</a:t>
            </a:r>
            <a:r>
              <a:rPr lang="fr-FR" altLang="fr-FR" sz="2200" dirty="0" smtClean="0">
                <a:solidFill>
                  <a:srgbClr val="F4AA00"/>
                </a:solidFill>
              </a:rPr>
              <a:t>•</a:t>
            </a:r>
            <a:r>
              <a:rPr lang="fr-FR" altLang="fr-FR" sz="2200" dirty="0" smtClean="0">
                <a:solidFill>
                  <a:srgbClr val="001D77"/>
                </a:solidFill>
              </a:rPr>
              <a:t>• </a:t>
            </a:r>
            <a:r>
              <a:rPr lang="fr-BE" altLang="fr-FR" sz="2400" b="1" dirty="0" smtClean="0"/>
              <a:t>Que devez-vous vérifier et compléter sur le FUI ?</a:t>
            </a:r>
            <a:r>
              <a:rPr lang="fr-FR" altLang="fr-FR" sz="2200" b="1" dirty="0" smtClean="0"/>
              <a:t> </a:t>
            </a:r>
            <a:endParaRPr lang="fr-BE" altLang="fr-FR" sz="2200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114" y="2167113"/>
            <a:ext cx="5113322" cy="43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4138"/>
            <a:ext cx="8229600" cy="5682026"/>
          </a:xfrm>
        </p:spPr>
        <p:txBody>
          <a:bodyPr/>
          <a:lstStyle/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 smtClean="0"/>
              <a:t>1. </a:t>
            </a:r>
            <a:r>
              <a:rPr lang="fr-BE" sz="2000" dirty="0"/>
              <a:t>L</a:t>
            </a:r>
            <a:r>
              <a:rPr lang="fr-BE" sz="2000" dirty="0" smtClean="0"/>
              <a:t>es données relatives à l’école primaire : </a:t>
            </a:r>
            <a:r>
              <a:rPr lang="fr-BE" sz="2000" dirty="0" err="1" smtClean="0"/>
              <a:t>n°FASE</a:t>
            </a:r>
            <a:r>
              <a:rPr lang="fr-BE" sz="2000" dirty="0" smtClean="0"/>
              <a:t>, nom de l’école, implantation fréquentée, adresse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 smtClean="0"/>
              <a:t>2. Pour l’enseignement spécialisé, le type fréquenté par l’élève</a:t>
            </a: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 smtClean="0"/>
              <a:t>3. Au verso du volet général du FUI se trouve une partie intitulée « Renseignements à fournir par l’école primaire d’origine »</a:t>
            </a:r>
          </a:p>
          <a:p>
            <a:pPr marL="0" indent="0" algn="just">
              <a:buNone/>
            </a:pPr>
            <a:endParaRPr lang="fr-BE" sz="22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" y="3985591"/>
            <a:ext cx="7458075" cy="1076325"/>
          </a:xfrm>
          <a:prstGeom prst="rect">
            <a:avLst/>
          </a:prstGeom>
        </p:spPr>
      </p:pic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4138"/>
            <a:ext cx="8229600" cy="5682026"/>
          </a:xfrm>
        </p:spPr>
        <p:txBody>
          <a:bodyPr/>
          <a:lstStyle/>
          <a:p>
            <a:pPr marL="0" indent="0">
              <a:buNone/>
            </a:pPr>
            <a:r>
              <a:rPr lang="fr-BE" sz="2200" b="1" dirty="0" smtClean="0">
                <a:solidFill>
                  <a:srgbClr val="0070C0"/>
                </a:solidFill>
              </a:rPr>
              <a:t>La date d’inscription dans l’école</a:t>
            </a:r>
          </a:p>
          <a:p>
            <a:pPr marL="0" indent="0">
              <a:buNone/>
            </a:pPr>
            <a:endParaRPr lang="fr-BE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/>
              <a:t> date d’inscription dans la </a:t>
            </a:r>
            <a:r>
              <a:rPr lang="fr-BE" sz="2000" b="1" dirty="0" smtClean="0"/>
              <a:t>section primaire (&gt;&lt; maternelle) de l’école </a:t>
            </a: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		 En principe, pas de date antérieure au </a:t>
            </a:r>
            <a:r>
              <a:rPr lang="fr-BE" sz="2000" b="1" dirty="0" smtClean="0">
                <a:sym typeface="Wingdings" panose="05000000000000000000" pitchFamily="2" charset="2"/>
              </a:rPr>
              <a:t>01/09/2015</a:t>
            </a:r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>
                <a:sym typeface="Wingdings" panose="05000000000000000000" pitchFamily="2" charset="2"/>
              </a:rPr>
              <a:t>Qu’en est-il en cas de restructuration?</a:t>
            </a:r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Depuis quand l’implantation qui accueille </a:t>
            </a:r>
            <a:r>
              <a:rPr lang="fr-FR" sz="2000" dirty="0"/>
              <a:t>la 6</a:t>
            </a:r>
            <a:r>
              <a:rPr lang="fr-FR" sz="2000" baseline="30000" dirty="0"/>
              <a:t>e</a:t>
            </a:r>
            <a:r>
              <a:rPr lang="fr-FR" sz="2000" dirty="0"/>
              <a:t> année primaire </a:t>
            </a:r>
            <a:r>
              <a:rPr lang="fr-FR" sz="2000" dirty="0" smtClean="0"/>
              <a:t>relève-t-elle de </a:t>
            </a:r>
            <a:r>
              <a:rPr lang="fr-FR" sz="2000" dirty="0"/>
              <a:t>école </a:t>
            </a:r>
            <a:r>
              <a:rPr lang="fr-FR" sz="2000" dirty="0" smtClean="0"/>
              <a:t>? La </a:t>
            </a:r>
            <a:r>
              <a:rPr lang="fr-FR" sz="2000" dirty="0"/>
              <a:t>date d’inscription ne peut être antérieure à </a:t>
            </a:r>
            <a:r>
              <a:rPr lang="fr-FR" sz="2000" dirty="0" smtClean="0"/>
              <a:t>cette date</a:t>
            </a: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	</a:t>
            </a:r>
          </a:p>
          <a:p>
            <a:pPr marL="0" indent="0" algn="just">
              <a:buNone/>
            </a:pPr>
            <a:endParaRPr lang="fr-BE" sz="20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2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3177"/>
            <a:ext cx="8229600" cy="5847489"/>
          </a:xfrm>
        </p:spPr>
        <p:txBody>
          <a:bodyPr/>
          <a:lstStyle/>
          <a:p>
            <a:pPr marL="0" indent="0" algn="ctr">
              <a:buNone/>
            </a:pPr>
            <a:r>
              <a:rPr lang="fr-BE" sz="2200" b="1" dirty="0" smtClean="0"/>
              <a:t>En quoi cette date d’inscription est-elle importante ?</a:t>
            </a:r>
          </a:p>
          <a:p>
            <a:pPr marL="0" indent="0">
              <a:buNone/>
            </a:pPr>
            <a:endParaRPr lang="fr-BE" sz="2200" dirty="0"/>
          </a:p>
          <a:p>
            <a:pPr marL="0" indent="0" algn="just">
              <a:buNone/>
            </a:pPr>
            <a:r>
              <a:rPr lang="fr-BE" sz="2000" dirty="0" smtClean="0"/>
              <a:t>En cas de classement, cette date intervient dans le calcul de l’indice composite à 3 égards:</a:t>
            </a:r>
          </a:p>
          <a:p>
            <a:pPr marL="0" indent="0" algn="just">
              <a:buNone/>
            </a:pPr>
            <a:endParaRPr lang="fr-BE" sz="2000" dirty="0"/>
          </a:p>
          <a:p>
            <a:pPr algn="just">
              <a:buFontTx/>
              <a:buChar char="-"/>
            </a:pPr>
            <a:r>
              <a:rPr lang="fr-BE" sz="2000" dirty="0" smtClean="0"/>
              <a:t>valeur du coefficient de proximité « domicile – école primaire »</a:t>
            </a:r>
          </a:p>
          <a:p>
            <a:pPr algn="just">
              <a:buFontTx/>
              <a:buChar char="-"/>
            </a:pPr>
            <a:endParaRPr lang="fr-BE" sz="2000" dirty="0"/>
          </a:p>
          <a:p>
            <a:pPr algn="just">
              <a:buFontTx/>
              <a:buChar char="-"/>
            </a:pPr>
            <a:r>
              <a:rPr lang="fr-BE" sz="2000" dirty="0" smtClean="0"/>
              <a:t>valeur </a:t>
            </a:r>
            <a:r>
              <a:rPr lang="fr-BE" sz="2000" dirty="0"/>
              <a:t>du coefficient lié aux partenariats pédagogiques </a:t>
            </a:r>
            <a:endParaRPr lang="fr-BE" sz="2000" dirty="0" smtClean="0"/>
          </a:p>
          <a:p>
            <a:pPr marL="0" indent="0" algn="just">
              <a:buNone/>
            </a:pPr>
            <a:endParaRPr lang="fr-BE" sz="2000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domicile au moment de l’inscription dans l’école primaire actuellement fréquentée</a:t>
            </a:r>
          </a:p>
          <a:p>
            <a:pPr algn="just">
              <a:buFontTx/>
              <a:buChar char="-"/>
            </a:pPr>
            <a:endParaRPr lang="fr-BE" sz="2200" dirty="0"/>
          </a:p>
          <a:p>
            <a:pPr marL="0" indent="0" algn="just">
              <a:buNone/>
            </a:pPr>
            <a:endParaRPr lang="fr-BE" sz="2200" dirty="0" smtClean="0"/>
          </a:p>
          <a:p>
            <a:pPr algn="just">
              <a:buFontTx/>
              <a:buChar char="-"/>
            </a:pPr>
            <a:endParaRPr lang="fr-BE" sz="2200" dirty="0" smtClean="0"/>
          </a:p>
          <a:p>
            <a:pPr algn="just">
              <a:buFontTx/>
              <a:buChar char="-"/>
            </a:pPr>
            <a:endParaRPr lang="fr-BE" sz="2200" dirty="0" smtClean="0"/>
          </a:p>
          <a:p>
            <a:pPr algn="just">
              <a:buFontTx/>
              <a:buChar char="-"/>
            </a:pPr>
            <a:endParaRPr lang="fr-BE" sz="22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0594"/>
            <a:ext cx="8229600" cy="5725569"/>
          </a:xfrm>
        </p:spPr>
        <p:txBody>
          <a:bodyPr/>
          <a:lstStyle/>
          <a:p>
            <a:pPr marL="0" indent="0">
              <a:buNone/>
            </a:pPr>
            <a:endParaRPr lang="fr-BE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BE" sz="2200" b="1" dirty="0" smtClean="0">
                <a:solidFill>
                  <a:srgbClr val="0070C0"/>
                </a:solidFill>
              </a:rPr>
              <a:t>La langue d’immersion depuis la 3</a:t>
            </a:r>
            <a:r>
              <a:rPr lang="fr-BE" sz="2200" b="1" baseline="30000" dirty="0" smtClean="0">
                <a:solidFill>
                  <a:srgbClr val="0070C0"/>
                </a:solidFill>
              </a:rPr>
              <a:t>e</a:t>
            </a:r>
            <a:r>
              <a:rPr lang="fr-BE" sz="2200" b="1" dirty="0" smtClean="0">
                <a:solidFill>
                  <a:srgbClr val="0070C0"/>
                </a:solidFill>
              </a:rPr>
              <a:t> année primaire au moins</a:t>
            </a:r>
          </a:p>
          <a:p>
            <a:pPr marL="0" indent="0">
              <a:buNone/>
            </a:pPr>
            <a:endParaRPr lang="fr-BE" sz="2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/>
              <a:t>immersion au sens du décret du 11 mai 2007 </a:t>
            </a:r>
            <a:r>
              <a:rPr lang="fr-BE" sz="2000" dirty="0"/>
              <a:t>relatif à l'enseignement en immersion </a:t>
            </a:r>
            <a:r>
              <a:rPr lang="fr-BE" sz="2000" dirty="0" smtClean="0"/>
              <a:t>linguistique </a:t>
            </a:r>
            <a:endParaRPr lang="fr-BE" sz="2000" dirty="0"/>
          </a:p>
          <a:p>
            <a:pPr marL="0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		 Ne concerne donc pas les cours de langue</a:t>
            </a:r>
            <a:endParaRPr lang="fr-BE" sz="2000" dirty="0" smtClean="0"/>
          </a:p>
          <a:p>
            <a:pPr marL="0" indent="0">
              <a:buNone/>
            </a:pPr>
            <a:endParaRPr lang="fr-BE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/>
              <a:t>uniquement si l’enfant a suivi un enseignement en immersion </a:t>
            </a:r>
            <a:r>
              <a:rPr lang="fr-BE" sz="2000" b="1" dirty="0" smtClean="0"/>
              <a:t>depuis sa 3</a:t>
            </a:r>
            <a:r>
              <a:rPr lang="fr-BE" sz="2000" b="1" baseline="30000" dirty="0" smtClean="0"/>
              <a:t>e</a:t>
            </a:r>
            <a:r>
              <a:rPr lang="fr-BE" sz="2000" b="1" dirty="0" smtClean="0"/>
              <a:t> année primaire au moins</a:t>
            </a:r>
            <a:r>
              <a:rPr lang="fr-BE" sz="2000" dirty="0"/>
              <a:t> </a:t>
            </a:r>
            <a:r>
              <a:rPr lang="fr-BE" sz="2000" dirty="0" smtClean="0"/>
              <a:t>(même dans des écoles différentes)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 algn="just">
              <a:buNone/>
            </a:pPr>
            <a:r>
              <a:rPr lang="fr-BE" sz="2000" b="1" dirty="0" smtClean="0"/>
              <a:t>       </a:t>
            </a:r>
            <a:endParaRPr lang="fr-BE" sz="2000" b="1" dirty="0"/>
          </a:p>
        </p:txBody>
      </p:sp>
      <p:pic>
        <p:nvPicPr>
          <p:cNvPr id="6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1886"/>
            <a:ext cx="8229600" cy="5734277"/>
          </a:xfrm>
        </p:spPr>
        <p:txBody>
          <a:bodyPr/>
          <a:lstStyle/>
          <a:p>
            <a:pPr marL="0" indent="0" algn="ctr">
              <a:buNone/>
            </a:pPr>
            <a:r>
              <a:rPr lang="fr-BE" sz="2200" b="1" dirty="0"/>
              <a:t>En quoi cette </a:t>
            </a:r>
            <a:r>
              <a:rPr lang="fr-BE" sz="2200" b="1" dirty="0" smtClean="0"/>
              <a:t>langue est-elle </a:t>
            </a:r>
            <a:r>
              <a:rPr lang="fr-BE" sz="2200" b="1" dirty="0"/>
              <a:t>importante </a:t>
            </a:r>
            <a:r>
              <a:rPr lang="fr-BE" sz="2200" b="1" dirty="0" smtClean="0"/>
              <a:t>?</a:t>
            </a:r>
          </a:p>
          <a:p>
            <a:pPr marL="0" indent="0" algn="ctr">
              <a:buNone/>
            </a:pPr>
            <a:endParaRPr lang="fr-BE" sz="2200" b="1" dirty="0"/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 smtClean="0"/>
              <a:t>En </a:t>
            </a:r>
            <a:r>
              <a:rPr lang="fr-BE" sz="2000" dirty="0"/>
              <a:t>cas de classement, cette </a:t>
            </a:r>
            <a:r>
              <a:rPr lang="fr-BE" sz="2000" dirty="0" smtClean="0"/>
              <a:t>donnée intervient dans </a:t>
            </a:r>
            <a:r>
              <a:rPr lang="fr-BE" sz="2000" dirty="0"/>
              <a:t>le calcul de l’indice composite.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 smtClean="0"/>
              <a:t>Si l’enfant souhaite poursuivre en immersion dans la même langue que celle suivie en primaire, il peut bénéficier d’un </a:t>
            </a:r>
            <a:r>
              <a:rPr lang="fr-BE" sz="2000" b="1" dirty="0" smtClean="0"/>
              <a:t>coefficient préférentiel de 1,18</a:t>
            </a:r>
            <a:endParaRPr lang="fr-BE" sz="20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91523" y="355102"/>
            <a:ext cx="8229600" cy="5949904"/>
          </a:xfrm>
        </p:spPr>
        <p:txBody>
          <a:bodyPr/>
          <a:lstStyle/>
          <a:p>
            <a:pPr marL="0" indent="0" eaLnBrk="1" hangingPunct="1">
              <a:buNone/>
            </a:pPr>
            <a:endParaRPr lang="fr-BE" sz="20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BE" sz="20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sz="2000" dirty="0" smtClean="0"/>
              <a:t>Le FUI et les documents explicatifs doivent être remis </a:t>
            </a:r>
            <a:r>
              <a:rPr lang="fr-BE" sz="2000" b="1" dirty="0" smtClean="0"/>
              <a:t>aux parents</a:t>
            </a:r>
            <a:r>
              <a:rPr lang="fr-BE" sz="2000" dirty="0" smtClean="0"/>
              <a:t>, en main propre, </a:t>
            </a:r>
            <a:r>
              <a:rPr lang="fr-BE" sz="2000" b="1" dirty="0" smtClean="0"/>
              <a:t>pour le 22 janvier 2021 au plus tard</a:t>
            </a:r>
          </a:p>
          <a:p>
            <a:pPr marL="0" indent="0" algn="ctr" eaLnBrk="1" hangingPunct="1">
              <a:buNone/>
            </a:pPr>
            <a:r>
              <a:rPr lang="fr-BE" sz="2000" b="1" dirty="0"/>
              <a:t>	</a:t>
            </a:r>
            <a:r>
              <a:rPr lang="fr-BE" sz="2000" dirty="0" smtClean="0"/>
              <a:t>Si impossible de le remettre en main propre, envoi des documents par courrier recommandé avec accusé de </a:t>
            </a:r>
            <a:r>
              <a:rPr lang="fr-BE" sz="2000" dirty="0" smtClean="0"/>
              <a:t>réception</a:t>
            </a:r>
          </a:p>
          <a:p>
            <a:pPr marL="0" indent="0" algn="ctr" eaLnBrk="1" hangingPunct="1">
              <a:buNone/>
            </a:pPr>
            <a:endParaRPr lang="fr-BE" sz="2000" dirty="0" smtClean="0"/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BE" sz="2000" dirty="0" smtClean="0"/>
              <a:t>Faire </a:t>
            </a:r>
            <a:r>
              <a:rPr lang="fr-BE" sz="2000" dirty="0"/>
              <a:t>compléter un accusé de réception aux parents (Annexe A </a:t>
            </a:r>
            <a:r>
              <a:rPr lang="fr-BE" sz="2000" dirty="0">
                <a:sym typeface="Wingdings" panose="05000000000000000000" pitchFamily="2" charset="2"/>
              </a:rPr>
              <a:t>de la circulaire n°7887)</a:t>
            </a:r>
          </a:p>
          <a:p>
            <a:pPr marL="0" indent="0" algn="ctr" eaLnBrk="1" hangingPunct="1">
              <a:buNone/>
            </a:pPr>
            <a:endParaRPr lang="fr-BE" sz="2000" b="1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BE" sz="2000" dirty="0" smtClean="0"/>
              <a:t>Dans l’idéal, </a:t>
            </a:r>
            <a:r>
              <a:rPr lang="fr-BE" sz="2000" dirty="0" smtClean="0"/>
              <a:t>organisation d’</a:t>
            </a:r>
            <a:r>
              <a:rPr lang="fr-BE" sz="2000" dirty="0" smtClean="0"/>
              <a:t>une </a:t>
            </a:r>
            <a:r>
              <a:rPr lang="fr-BE" sz="2000" dirty="0" smtClean="0"/>
              <a:t>séance d’information</a:t>
            </a:r>
            <a:endParaRPr lang="fr-BE" sz="2000" dirty="0"/>
          </a:p>
          <a:p>
            <a:pPr marL="0" indent="0" eaLnBrk="1" hangingPunct="1">
              <a:buNone/>
            </a:pPr>
            <a:endParaRPr lang="fr-BE" sz="2000" dirty="0" smtClean="0"/>
          </a:p>
          <a:p>
            <a:pPr marL="0" indent="0" eaLnBrk="1" hangingPunct="1">
              <a:buNone/>
            </a:pPr>
            <a:endParaRPr lang="fr-BE" sz="2000" dirty="0"/>
          </a:p>
        </p:txBody>
      </p:sp>
      <p:pic>
        <p:nvPicPr>
          <p:cNvPr id="12291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61962" y="264318"/>
            <a:ext cx="82169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Remise des FUI aux parents </a:t>
            </a:r>
            <a:r>
              <a:rPr lang="fr-FR" altLang="fr-FR" sz="2400" b="1" dirty="0"/>
              <a:t> </a:t>
            </a:r>
            <a:endParaRPr lang="fr-BE" altLang="fr-FR" sz="2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3510"/>
            <a:ext cx="8229600" cy="58126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000" b="1" dirty="0" smtClean="0"/>
              <a:t>Document complémentaire à remettre aux parents concernés</a:t>
            </a:r>
          </a:p>
          <a:p>
            <a:pPr marL="0" indent="0">
              <a:buNone/>
            </a:pPr>
            <a:endParaRPr lang="fr-B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B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attestation </a:t>
            </a:r>
            <a:r>
              <a:rPr lang="fr-B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d’encadrement préférentiel </a:t>
            </a:r>
            <a:endParaRPr lang="fr-B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fr-BE" sz="2000" dirty="0" smtClean="0"/>
              <a:t>= Elèves </a:t>
            </a:r>
            <a:r>
              <a:rPr lang="fr-BE" sz="2000" dirty="0"/>
              <a:t>qui peuvent bénéficier d’un coefficient préférentiel dans le cadre du calcul du </a:t>
            </a:r>
            <a:r>
              <a:rPr lang="fr-BE" sz="2000" dirty="0" smtClean="0"/>
              <a:t>capital-périodes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 smtClean="0"/>
              <a:t>Si un enfant </a:t>
            </a:r>
            <a:r>
              <a:rPr lang="fr-FR" sz="2000" dirty="0" smtClean="0"/>
              <a:t>est issu d’un </a:t>
            </a:r>
            <a:r>
              <a:rPr lang="fr-FR" sz="2000" dirty="0"/>
              <a:t>home ou d’une famille </a:t>
            </a:r>
            <a:r>
              <a:rPr lang="fr-FR" sz="2000" dirty="0" smtClean="0"/>
              <a:t>d’accueil, d’un </a:t>
            </a:r>
            <a:r>
              <a:rPr lang="fr-FR" sz="2000" dirty="0"/>
              <a:t>internat pour enfant dont les parents n’ont pas de résidence fixe ou d’un centre organisé ou reconnu par </a:t>
            </a:r>
            <a:r>
              <a:rPr lang="fr-FR" sz="2000" dirty="0" smtClean="0"/>
              <a:t>l’ONE, il peut bénéficier de la priorité « enfant en situation précaire »</a:t>
            </a:r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endParaRPr lang="fr-BE" sz="22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91523" y="355102"/>
            <a:ext cx="8229600" cy="5949904"/>
          </a:xfrm>
        </p:spPr>
        <p:txBody>
          <a:bodyPr/>
          <a:lstStyle/>
          <a:p>
            <a:pPr marL="0" indent="0" eaLnBrk="1" hangingPunct="1">
              <a:buNone/>
            </a:pPr>
            <a:endParaRPr lang="fr-BE" sz="20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fr-BE" sz="2000" dirty="0" smtClean="0"/>
          </a:p>
          <a:p>
            <a:pPr marL="0" indent="0" eaLnBrk="1" hangingPunct="1">
              <a:buNone/>
            </a:pPr>
            <a:endParaRPr lang="fr-BE" sz="2000" dirty="0"/>
          </a:p>
          <a:p>
            <a:pPr marL="0" indent="0" eaLnBrk="1" hangingPunct="1">
              <a:buNone/>
            </a:pPr>
            <a:r>
              <a:rPr lang="fr-BE" sz="2000" dirty="0" smtClean="0"/>
              <a:t>Chaque parent est a priori en droit de recevoir le FUI pour procéder à l’inscription de l’enfant</a:t>
            </a:r>
          </a:p>
          <a:p>
            <a:pPr marL="0" indent="0" eaLnBrk="1" hangingPunct="1">
              <a:buNone/>
            </a:pPr>
            <a:endParaRPr lang="fr-BE" sz="2000" dirty="0"/>
          </a:p>
          <a:p>
            <a:pPr marL="0" indent="0" eaLnBrk="1" hangingPunct="1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 Remise du FUI au premier arrivé, mais si possible, fournir également l’information au deuxième parent</a:t>
            </a:r>
            <a:endParaRPr lang="fr-BE" sz="2000" dirty="0" smtClean="0"/>
          </a:p>
          <a:p>
            <a:pPr marL="0" indent="0" eaLnBrk="1" hangingPunct="1">
              <a:buNone/>
            </a:pPr>
            <a:endParaRPr lang="fr-BE" sz="2000" dirty="0"/>
          </a:p>
          <a:p>
            <a:pPr marL="0" indent="0" algn="just" eaLnBrk="1" hangingPunct="1">
              <a:buNone/>
            </a:pPr>
            <a:r>
              <a:rPr lang="fr-BE" sz="2000" dirty="0" smtClean="0"/>
              <a:t>Si conflit entre les deux parents, possibilité de remettre un exemplaire ou sa copie à chacun d’eux</a:t>
            </a:r>
          </a:p>
          <a:p>
            <a:pPr marL="0" indent="0" algn="just" eaLnBrk="1" hangingPunct="1">
              <a:buNone/>
            </a:pPr>
            <a:endParaRPr lang="fr-BE" sz="2000" dirty="0"/>
          </a:p>
          <a:p>
            <a:pPr marL="0" indent="0" algn="just" eaLnBrk="1" hangingPunct="1">
              <a:buNone/>
            </a:pPr>
            <a:r>
              <a:rPr lang="fr-BE" sz="2000" dirty="0" smtClean="0"/>
              <a:t>		Le choix de l’établissement secondaire doit être fait de commun accord. Si aucune entente possible, seul un jugement pourra déterminer où procéder valablement à une inscription </a:t>
            </a:r>
          </a:p>
        </p:txBody>
      </p:sp>
      <p:pic>
        <p:nvPicPr>
          <p:cNvPr id="12291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7" y="4381839"/>
            <a:ext cx="500743" cy="556350"/>
          </a:xfrm>
          <a:prstGeom prst="rect">
            <a:avLst/>
          </a:prstGeom>
          <a:noFill/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91523" y="384030"/>
            <a:ext cx="82169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/>
              <a:t>Q</a:t>
            </a:r>
            <a:r>
              <a:rPr lang="fr-FR" altLang="fr-FR" sz="2400" b="1" dirty="0" smtClean="0"/>
              <a:t>ue faire en cas de séparation des parents?</a:t>
            </a:r>
            <a:r>
              <a:rPr lang="fr-FR" altLang="fr-FR" sz="2400" b="1" dirty="0"/>
              <a:t> </a:t>
            </a:r>
            <a:endParaRPr lang="fr-BE" altLang="fr-FR" sz="2400" dirty="0"/>
          </a:p>
        </p:txBody>
      </p:sp>
    </p:spTree>
    <p:extLst>
      <p:ext uri="{BB962C8B-B14F-4D97-AF65-F5344CB8AC3E}">
        <p14:creationId xmlns:p14="http://schemas.microsoft.com/office/powerpoint/2010/main" val="404635777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55613" y="471488"/>
            <a:ext cx="8229600" cy="5965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1800" dirty="0" smtClean="0">
                <a:solidFill>
                  <a:srgbClr val="008000"/>
                </a:solidFill>
              </a:rPr>
              <a:t>Avec le formulaire unique d</a:t>
            </a:r>
            <a:r>
              <a:rPr lang="fr-BE" altLang="fr-FR" sz="1800" dirty="0" smtClean="0">
                <a:solidFill>
                  <a:srgbClr val="008000"/>
                </a:solidFill>
              </a:rPr>
              <a:t>’</a:t>
            </a:r>
            <a:r>
              <a:rPr lang="fr-BE" sz="1800" dirty="0" smtClean="0">
                <a:solidFill>
                  <a:srgbClr val="008000"/>
                </a:solidFill>
              </a:rPr>
              <a:t>inscription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1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fr-BE" sz="1800" dirty="0" smtClean="0"/>
              <a:t>Le formulaire est transmis par l</a:t>
            </a:r>
            <a:r>
              <a:rPr lang="fr-BE" altLang="fr-FR" sz="1800" dirty="0" smtClean="0"/>
              <a:t>’</a:t>
            </a:r>
            <a:r>
              <a:rPr lang="fr-BE" sz="1800" dirty="0" smtClean="0"/>
              <a:t>école primaire de l</a:t>
            </a:r>
            <a:r>
              <a:rPr lang="fr-BE" altLang="fr-FR" sz="1800" dirty="0" smtClean="0"/>
              <a:t>’</a:t>
            </a:r>
            <a:r>
              <a:rPr lang="fr-BE" sz="1800" dirty="0" smtClean="0"/>
              <a:t>enfant pour le 31 janvier au plus tard (si école organisée ou subventionnée par la CF)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1800" dirty="0" smtClean="0"/>
          </a:p>
          <a:p>
            <a:pPr algn="ctr" eaLnBrk="1" hangingPunct="1">
              <a:buFont typeface="Wingdings" pitchFamily="2" charset="2"/>
              <a:buNone/>
            </a:pPr>
            <a:endParaRPr lang="fr-BE" sz="1800" dirty="0" smtClean="0"/>
          </a:p>
          <a:p>
            <a:pPr algn="ctr" eaLnBrk="1" hangingPunct="1">
              <a:buFont typeface="Wingdings" pitchFamily="2" charset="2"/>
              <a:buNone/>
            </a:pPr>
            <a:endParaRPr lang="fr-BE" sz="1800" dirty="0" smtClean="0">
              <a:solidFill>
                <a:srgbClr val="008000"/>
              </a:solidFill>
            </a:endParaRPr>
          </a:p>
        </p:txBody>
      </p:sp>
      <p:pic>
        <p:nvPicPr>
          <p:cNvPr id="2662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ZoneTexte 3"/>
          <p:cNvSpPr txBox="1">
            <a:spLocks noChangeArrowheads="1"/>
          </p:cNvSpPr>
          <p:nvPr/>
        </p:nvSpPr>
        <p:spPr bwMode="auto">
          <a:xfrm>
            <a:off x="357459" y="1131275"/>
            <a:ext cx="8216900" cy="4610493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BE" sz="2000" b="1" dirty="0" smtClean="0"/>
              <a:t>Insister sur l’importance du dépôt du FUI entre le 1</a:t>
            </a:r>
            <a:r>
              <a:rPr lang="fr-BE" sz="2000" b="1" baseline="30000" dirty="0" smtClean="0"/>
              <a:t>er</a:t>
            </a:r>
            <a:r>
              <a:rPr lang="fr-BE" sz="2000" b="1" dirty="0" smtClean="0"/>
              <a:t> février et le 5 mars 2021</a:t>
            </a:r>
          </a:p>
          <a:p>
            <a:pPr eaLnBrk="1" hangingPunct="1">
              <a:buNone/>
            </a:pPr>
            <a:endParaRPr lang="fr-BE" sz="2000" b="1" dirty="0" smtClean="0"/>
          </a:p>
          <a:p>
            <a:pPr eaLnBrk="1" hangingPunct="1">
              <a:buNone/>
            </a:pPr>
            <a:r>
              <a:rPr lang="fr-BE" sz="2000" dirty="0" smtClean="0"/>
              <a:t>Si les parents manquent cette période :</a:t>
            </a:r>
          </a:p>
          <a:p>
            <a:pPr eaLnBrk="1" hangingPunct="1">
              <a:buNone/>
            </a:pPr>
            <a:endParaRPr lang="fr-BE" sz="2000" b="1" dirty="0" smtClean="0"/>
          </a:p>
          <a:p>
            <a:pPr marL="342900" indent="-342900" algn="just" eaLnBrk="1" hangingPunct="1">
              <a:buFont typeface="Calibri" panose="020F0502020204030204" pitchFamily="34" charset="0"/>
              <a:buChar char="⁻"/>
            </a:pPr>
            <a:r>
              <a:rPr lang="fr-BE" sz="2000" dirty="0" smtClean="0"/>
              <a:t>Réduction de la possibilité d’obtenir </a:t>
            </a:r>
            <a:r>
              <a:rPr lang="fr-BE" sz="2000" dirty="0"/>
              <a:t>une place au sein d’un des établissements </a:t>
            </a:r>
            <a:r>
              <a:rPr lang="fr-BE" sz="2000" dirty="0" smtClean="0"/>
              <a:t>souhaités </a:t>
            </a:r>
            <a:r>
              <a:rPr lang="fr-BE" sz="2000" dirty="0" smtClean="0">
                <a:sym typeface="Wingdings" panose="05000000000000000000" pitchFamily="2" charset="2"/>
              </a:rPr>
              <a:t> reprise des inscriptions le 26 avril 2021 (inscriptions dites chronologiques)</a:t>
            </a:r>
          </a:p>
          <a:p>
            <a:pPr algn="just" eaLnBrk="1" hangingPunct="1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marL="342900" indent="-342900" algn="just" eaLnBrk="1" hangingPunct="1">
              <a:buFont typeface="Calibri" panose="020F0502020204030204" pitchFamily="34" charset="0"/>
              <a:buChar char="⁻"/>
            </a:pPr>
            <a:r>
              <a:rPr lang="fr-BE" sz="2000" dirty="0" smtClean="0">
                <a:sym typeface="Wingdings" panose="05000000000000000000" pitchFamily="2" charset="2"/>
              </a:rPr>
              <a:t>Perte de la possibilité d’invoquer une éventuelle priorité</a:t>
            </a:r>
            <a:endParaRPr lang="fr-BE" sz="2000" dirty="0">
              <a:sym typeface="Wingdings" panose="05000000000000000000" pitchFamily="2" charset="2"/>
            </a:endParaRPr>
          </a:p>
          <a:p>
            <a:pPr algn="just" eaLnBrk="1" hangingPunct="1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algn="ctr" eaLnBrk="1" hangingPunct="1">
              <a:buNone/>
            </a:pPr>
            <a:r>
              <a:rPr lang="fr-BE" sz="2000" b="1" dirty="0" smtClean="0">
                <a:sym typeface="Wingdings" panose="05000000000000000000" pitchFamily="2" charset="2"/>
              </a:rPr>
              <a:t>Possibilité de mandater une tierce personne (procuration sous forme libre)</a:t>
            </a:r>
            <a:endParaRPr lang="fr-BE" sz="1800" b="1" dirty="0"/>
          </a:p>
          <a:p>
            <a:pPr algn="ctr" eaLnBrk="1" hangingPunct="1">
              <a:buFont typeface="Wingdings" pitchFamily="2" charset="2"/>
              <a:buNone/>
            </a:pPr>
            <a:endParaRPr lang="fr-BE" sz="1800" dirty="0" smtClean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69900" y="479425"/>
            <a:ext cx="82169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Informations essentielles à communiquer aux parents</a:t>
            </a:r>
            <a:r>
              <a:rPr lang="fr-FR" altLang="fr-FR" sz="2400" b="1" dirty="0"/>
              <a:t> </a:t>
            </a:r>
            <a:endParaRPr lang="fr-BE" altLang="fr-FR" sz="2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Contexte sanitaire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200" dirty="0" smtClean="0"/>
              <a:t>Pas d’alternative au </a:t>
            </a:r>
            <a:r>
              <a:rPr lang="fr-FR" sz="2200" dirty="0" smtClean="0"/>
              <a:t>dépôt du FUI</a:t>
            </a:r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r>
              <a:rPr lang="fr-FR" sz="2200" dirty="0" smtClean="0"/>
              <a:t>Allongement de la période d’inscription: du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février au 5 mars 2021 inclus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Pas de modification de la procédure d’inscription </a:t>
            </a:r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>
                <a:sym typeface="Wingdings" panose="05000000000000000000" pitchFamily="2" charset="2"/>
              </a:rPr>
              <a:t>Site </a:t>
            </a:r>
            <a:r>
              <a:rPr lang="fr-FR" sz="2400" dirty="0">
                <a:sym typeface="Wingdings" panose="05000000000000000000" pitchFamily="2" charset="2"/>
                <a:hlinkClick r:id="rId3"/>
              </a:rPr>
              <a:t>https://inscription.cfwb.be</a:t>
            </a:r>
            <a:r>
              <a:rPr lang="fr-FR" sz="2400" dirty="0" smtClean="0">
                <a:sym typeface="Wingdings" panose="05000000000000000000" pitchFamily="2" charset="2"/>
                <a:hlinkClick r:id="rId3"/>
              </a:rPr>
              <a:t>/</a:t>
            </a:r>
            <a:r>
              <a:rPr lang="fr-FR" sz="2400" dirty="0" smtClean="0">
                <a:sym typeface="Wingdings" panose="05000000000000000000" pitchFamily="2" charset="2"/>
              </a:rPr>
              <a:t> entièrement refondu et modernisé</a:t>
            </a:r>
            <a:endParaRPr lang="fr-FR" sz="24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400231" y="479425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</a:t>
            </a:r>
            <a:r>
              <a:rPr lang="fr-FR" altLang="fr-FR" sz="2400" b="1" dirty="0"/>
              <a:t> </a:t>
            </a:r>
            <a:r>
              <a:rPr lang="fr-FR" altLang="fr-FR" sz="2400" b="1" dirty="0" smtClean="0"/>
              <a:t>Introduction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216748347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000" b="1" dirty="0" smtClean="0"/>
              <a:t>Insister et informer sur les adresses à faire valoir sur le FUI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Domicile pré-imprimé sur le FUI</a:t>
            </a:r>
            <a:r>
              <a:rPr lang="fr-B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0" indent="0" algn="just">
              <a:buNone/>
            </a:pPr>
            <a:r>
              <a:rPr lang="fr-BE" sz="2000" dirty="0" smtClean="0"/>
              <a:t>		= adresse connue de l’Administration</a:t>
            </a:r>
          </a:p>
          <a:p>
            <a:pPr marL="0" indent="0" algn="just">
              <a:buNone/>
            </a:pPr>
            <a:r>
              <a:rPr lang="fr-BE" sz="2000" dirty="0" smtClean="0"/>
              <a:t> </a:t>
            </a:r>
          </a:p>
          <a:p>
            <a:pPr marL="0" indent="0" algn="just">
              <a:buNone/>
            </a:pPr>
            <a:r>
              <a:rPr lang="fr-BE" sz="2000" dirty="0" smtClean="0"/>
              <a:t>Si plus d’actualité, </a:t>
            </a:r>
            <a:r>
              <a:rPr lang="fr-BE" sz="2000" b="1" dirty="0" smtClean="0">
                <a:solidFill>
                  <a:srgbClr val="FF0000"/>
                </a:solidFill>
              </a:rPr>
              <a:t>obligation</a:t>
            </a:r>
            <a:r>
              <a:rPr lang="fr-BE" sz="2000" dirty="0" smtClean="0"/>
              <a:t> pour les parents de la modifier (ex : déménagement)</a:t>
            </a:r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endParaRPr lang="fr-BE" sz="2000" b="1" dirty="0" smtClean="0"/>
          </a:p>
          <a:p>
            <a:pPr marL="0" indent="0" algn="just">
              <a:buNone/>
            </a:pPr>
            <a:endParaRPr lang="fr-BE" sz="2000" dirty="0">
              <a:sym typeface="Wingdings" panose="05000000000000000000" pitchFamily="2" charset="2"/>
            </a:endParaRPr>
          </a:p>
          <a:p>
            <a:pPr>
              <a:buFont typeface="Calibri" panose="020F0502020204030204" pitchFamily="34" charset="0"/>
              <a:buChar char="⁻"/>
            </a:pPr>
            <a:endParaRPr lang="fr-BE" sz="2000" dirty="0" smtClean="0"/>
          </a:p>
          <a:p>
            <a:pPr>
              <a:buFont typeface="Calibri" panose="020F0502020204030204" pitchFamily="34" charset="0"/>
              <a:buChar char="⁻"/>
            </a:pPr>
            <a:endParaRPr lang="fr-BE" sz="2000" dirty="0" smtClean="0"/>
          </a:p>
          <a:p>
            <a:pPr>
              <a:buFont typeface="Calibri" panose="020F0502020204030204" pitchFamily="34" charset="0"/>
              <a:buChar char="⁻"/>
            </a:pPr>
            <a:endParaRPr lang="fr-BE" sz="2000" dirty="0" smtClean="0"/>
          </a:p>
          <a:p>
            <a:pPr marL="0" indent="0">
              <a:buNone/>
            </a:pPr>
            <a:endParaRPr lang="fr-BE" sz="20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819400"/>
            <a:ext cx="67627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35" y="425514"/>
            <a:ext cx="80394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BE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2. Domicile du 2</a:t>
            </a:r>
            <a:r>
              <a:rPr lang="fr-BE" sz="2000" b="1" baseline="30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ème</a:t>
            </a:r>
            <a:r>
              <a:rPr lang="fr-BE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parent</a:t>
            </a:r>
          </a:p>
          <a:p>
            <a:pPr lvl="0" algn="just">
              <a:spcBef>
                <a:spcPct val="20000"/>
              </a:spcBef>
            </a:pPr>
            <a:r>
              <a:rPr lang="fr-BE" sz="2000" dirty="0">
                <a:solidFill>
                  <a:prstClr val="black"/>
                </a:solidFill>
                <a:latin typeface="Calibri"/>
              </a:rPr>
              <a:t>En cas de séparation, </a:t>
            </a:r>
            <a:r>
              <a:rPr lang="fr-BE" sz="2000" b="1" dirty="0">
                <a:solidFill>
                  <a:srgbClr val="FF0000"/>
                </a:solidFill>
                <a:latin typeface="Calibri"/>
              </a:rPr>
              <a:t>possibilité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 de faire valoir le domicile du parent chez qui l’enfant n’est pas domicilié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cette adresse est alors utilisée pour 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l’ensemble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du calcul de l’indice composite et la détermination de l’indice 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socio-économique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 quartier (ISE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)</a:t>
            </a: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None/>
            </a:pPr>
            <a:r>
              <a:rPr lang="fr-BE" sz="2000" b="1" dirty="0" smtClean="0">
                <a:latin typeface="+mn-lt"/>
                <a:sym typeface="Wingdings" panose="05000000000000000000" pitchFamily="2" charset="2"/>
              </a:rPr>
              <a:t>	Procéder à une simulation ou appeler le </a:t>
            </a:r>
            <a:r>
              <a:rPr lang="fr-BE" sz="2000" b="1" dirty="0" err="1" smtClean="0">
                <a:latin typeface="+mn-lt"/>
                <a:sym typeface="Wingdings" panose="05000000000000000000" pitchFamily="2" charset="2"/>
              </a:rPr>
              <a:t>n°vert</a:t>
            </a:r>
            <a:r>
              <a:rPr lang="fr-BE" sz="2000" b="1" dirty="0" smtClean="0">
                <a:latin typeface="+mn-lt"/>
                <a:sym typeface="Wingdings" panose="05000000000000000000" pitchFamily="2" charset="2"/>
              </a:rPr>
              <a:t> : </a:t>
            </a:r>
            <a:r>
              <a:rPr lang="fr-BE" sz="2000" dirty="0" smtClean="0">
                <a:latin typeface="+mn-lt"/>
                <a:sym typeface="Wingdings" panose="05000000000000000000" pitchFamily="2" charset="2"/>
              </a:rPr>
              <a:t>peut avoir un effet favorable pour l’un des coefficients, mais défavorable sur l’autre</a:t>
            </a:r>
            <a:endParaRPr lang="fr-BE" sz="2000" b="1" dirty="0">
              <a:latin typeface="+mn-lt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41" y="2702171"/>
            <a:ext cx="6896100" cy="104775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" y="4159224"/>
            <a:ext cx="500743" cy="5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10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35" y="425514"/>
            <a:ext cx="80394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3</a:t>
            </a: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. Domicile au moment de l’inscription dans l’école actuellement fréquentée</a:t>
            </a:r>
          </a:p>
          <a:p>
            <a:pPr marL="0" indent="0" algn="just">
              <a:buNone/>
            </a:pPr>
            <a:endParaRPr lang="fr-BE" sz="2000" dirty="0" smtClean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Possibilité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de faire valoir le domicile au moment de l’inscription dans votre école si l’adresse se situait alors à proximité  ce domicile n’est	pris en compte que pour le coefficient de proximité « domicile – école primaire »</a:t>
            </a:r>
            <a:endParaRPr lang="fr-BE" sz="2000" b="1" dirty="0">
              <a:latin typeface="+mj-lt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</a:t>
            </a: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	</a:t>
            </a:r>
            <a:r>
              <a:rPr lang="fr-BE" sz="2000" b="1" dirty="0" smtClean="0">
                <a:sym typeface="Wingdings" panose="05000000000000000000" pitchFamily="2" charset="2"/>
              </a:rPr>
              <a:t>Procéder </a:t>
            </a:r>
            <a:r>
              <a:rPr lang="fr-BE" sz="2000" b="1" dirty="0">
                <a:sym typeface="Wingdings" panose="05000000000000000000" pitchFamily="2" charset="2"/>
              </a:rPr>
              <a:t>à une </a:t>
            </a:r>
            <a:r>
              <a:rPr lang="fr-BE" sz="2000" b="1" dirty="0" smtClean="0">
                <a:sym typeface="Wingdings" panose="05000000000000000000" pitchFamily="2" charset="2"/>
              </a:rPr>
              <a:t>simulation ou appeler le </a:t>
            </a:r>
            <a:r>
              <a:rPr lang="fr-BE" sz="2000" b="1" dirty="0" err="1" smtClean="0">
                <a:sym typeface="Wingdings" panose="05000000000000000000" pitchFamily="2" charset="2"/>
              </a:rPr>
              <a:t>n°vert</a:t>
            </a:r>
            <a:endParaRPr lang="fr-BE" sz="2000" b="1" dirty="0" smtClean="0"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fr-BE" sz="2000" b="1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			Possibilité de cumuler les deux hypothèses</a:t>
            </a: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3" y="4693142"/>
            <a:ext cx="500743" cy="55635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6" y="2409824"/>
            <a:ext cx="7067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5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sz="2400" dirty="0" smtClean="0"/>
              <a:t>Elles serviront de base à deux des sept coefficients de l’indice composite </a:t>
            </a:r>
          </a:p>
          <a:p>
            <a:pPr marL="0" indent="0" algn="just">
              <a:buNone/>
            </a:pPr>
            <a:endParaRPr lang="fr-BE" sz="2400" dirty="0"/>
          </a:p>
          <a:p>
            <a:pPr algn="just">
              <a:buFont typeface="Wingdings" panose="05000000000000000000" pitchFamily="2" charset="2"/>
              <a:buChar char="à"/>
            </a:pPr>
            <a:r>
              <a:rPr lang="fr-BE" sz="2400" dirty="0" smtClean="0">
                <a:sym typeface="Wingdings" panose="05000000000000000000" pitchFamily="2" charset="2"/>
              </a:rPr>
              <a:t>Une erreur peut avoir de lourdes conséquences sur le classement de l’élève</a:t>
            </a:r>
          </a:p>
          <a:p>
            <a:pPr>
              <a:buFont typeface="Wingdings" panose="05000000000000000000" pitchFamily="2" charset="2"/>
              <a:buChar char="à"/>
            </a:pPr>
            <a:endParaRPr lang="fr-BE" sz="2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400" dirty="0" smtClean="0"/>
              <a:t>		- La proximité entre un domicile et l’école primaire ou l’établissement secondaire est déterminée en fonction du réseau</a:t>
            </a:r>
          </a:p>
          <a:p>
            <a:pPr marL="0" indent="0" algn="just">
              <a:buNone/>
            </a:pPr>
            <a:r>
              <a:rPr lang="fr-BE" sz="2400" dirty="0" smtClean="0"/>
              <a:t>- Les distances sont calculées à vol d’oiseau</a:t>
            </a:r>
            <a:endParaRPr lang="fr-BE" sz="2400" dirty="0"/>
          </a:p>
        </p:txBody>
      </p:sp>
      <p:sp>
        <p:nvSpPr>
          <p:cNvPr id="7" name="ZoneText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En quoi ces informations sont-elles importantes ?</a:t>
            </a:r>
            <a:r>
              <a:rPr lang="fr-FR" altLang="fr-FR" sz="2400" b="1" dirty="0"/>
              <a:t> </a:t>
            </a:r>
            <a:endParaRPr lang="fr-BE" altLang="fr-FR" sz="2400" dirty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8" y="3934720"/>
            <a:ext cx="500743" cy="5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2308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9634"/>
            <a:ext cx="8229600" cy="57865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000" b="1" dirty="0" smtClean="0"/>
              <a:t>Les priorités à faire valoir sur le FUI </a:t>
            </a:r>
          </a:p>
          <a:p>
            <a:pPr marL="0" indent="0">
              <a:buNone/>
            </a:pPr>
            <a:endParaRPr lang="fr-BE" sz="2000" dirty="0"/>
          </a:p>
          <a:p>
            <a:pPr>
              <a:buFontTx/>
              <a:buChar char="-"/>
            </a:pPr>
            <a:r>
              <a:rPr lang="fr-BE" sz="2000" dirty="0" smtClean="0"/>
              <a:t>La priorité « fratrie » </a:t>
            </a:r>
          </a:p>
          <a:p>
            <a:pPr marL="457200" lvl="1" indent="0">
              <a:buNone/>
            </a:pPr>
            <a:r>
              <a:rPr lang="fr-BE" sz="2000" dirty="0" smtClean="0"/>
              <a:t>Remarque: acception large</a:t>
            </a:r>
          </a:p>
          <a:p>
            <a:pPr marL="457200" lvl="1" indent="0">
              <a:buNone/>
            </a:pPr>
            <a:endParaRPr lang="fr-BE" sz="2000" dirty="0" smtClean="0"/>
          </a:p>
          <a:p>
            <a:pPr>
              <a:buFontTx/>
              <a:buChar char="-"/>
            </a:pPr>
            <a:r>
              <a:rPr lang="fr-BE" sz="2000" dirty="0" smtClean="0"/>
              <a:t>La priorité « enfant en situation précaire »</a:t>
            </a:r>
          </a:p>
          <a:p>
            <a:pPr marL="0" indent="0">
              <a:buNone/>
            </a:pPr>
            <a:endParaRPr lang="fr-BE" sz="2000" dirty="0" smtClean="0"/>
          </a:p>
          <a:p>
            <a:pPr>
              <a:buFontTx/>
              <a:buChar char="-"/>
            </a:pPr>
            <a:r>
              <a:rPr lang="fr-BE" sz="2000" dirty="0" smtClean="0"/>
              <a:t>La priorité « enfant à besoins spécifiques »</a:t>
            </a:r>
          </a:p>
          <a:p>
            <a:pPr marL="0" indent="0">
              <a:buNone/>
            </a:pPr>
            <a:endParaRPr lang="fr-BE" sz="2000" dirty="0" smtClean="0"/>
          </a:p>
          <a:p>
            <a:pPr>
              <a:buFontTx/>
              <a:buChar char="-"/>
            </a:pPr>
            <a:r>
              <a:rPr lang="fr-BE" sz="2000" dirty="0" smtClean="0"/>
              <a:t>La priorité « interne »</a:t>
            </a:r>
          </a:p>
          <a:p>
            <a:pPr marL="0" indent="0">
              <a:buNone/>
            </a:pPr>
            <a:endParaRPr lang="fr-BE" sz="2000" dirty="0" smtClean="0"/>
          </a:p>
          <a:p>
            <a:pPr>
              <a:buFontTx/>
              <a:buChar char="-"/>
            </a:pPr>
            <a:r>
              <a:rPr lang="fr-BE" sz="2000" dirty="0" smtClean="0"/>
              <a:t>La priorité « parent prestant »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/>
              <a:t>	</a:t>
            </a:r>
            <a:r>
              <a:rPr lang="fr-BE" sz="2000" dirty="0" smtClean="0"/>
              <a:t>	</a:t>
            </a:r>
            <a:r>
              <a:rPr lang="fr-BE" sz="2000" dirty="0" smtClean="0">
                <a:solidFill>
                  <a:srgbClr val="FF0000"/>
                </a:solidFill>
              </a:rPr>
              <a:t>rappel : uniquement pendant la période d’inscription</a:t>
            </a:r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sz="2000" dirty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2" y="5360340"/>
            <a:ext cx="500743" cy="5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634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Les </a:t>
            </a:r>
            <a:r>
              <a:rPr lang="fr-FR" sz="2000" b="1" dirty="0"/>
              <a:t>parents doivent pouvoir établir toute situation pouvant influer sur </a:t>
            </a:r>
            <a:r>
              <a:rPr lang="fr-FR" sz="2000" b="1" dirty="0" smtClean="0"/>
              <a:t>l’éventuel classement (adresse(s) ou priorité)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r>
              <a:rPr lang="fr-BE" sz="2000" u="sng" dirty="0" smtClean="0"/>
              <a:t>Type des documents à remettre à l’établissement secondaire:</a:t>
            </a:r>
          </a:p>
          <a:p>
            <a:pPr marL="0" indent="0">
              <a:buNone/>
            </a:pPr>
            <a:endParaRPr lang="fr-BE" sz="20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Composition de ménage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Historique des domiciles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Impression des données contenues sur la carte d’identité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FR" sz="2000" dirty="0" smtClean="0"/>
              <a:t>        Les </a:t>
            </a:r>
            <a:r>
              <a:rPr lang="fr-FR" sz="2000" dirty="0"/>
              <a:t>parents peuvent consulter gratuitement leur dossier personnel au registre national et imprimer les documents mentionnés ci-dessus, sous format électronique, sur l’application « Mon Dossier » accessible sur le site du SPF Intérieur à l’adresse suivante : </a:t>
            </a:r>
            <a:r>
              <a:rPr lang="fr-FR" sz="2000" u="sng" dirty="0">
                <a:hlinkClick r:id="rId2"/>
              </a:rPr>
              <a:t>www.ibz.rrn.fgov.be/fr/registre-national/mon-dossier</a:t>
            </a:r>
            <a:r>
              <a:rPr lang="fr-FR" sz="2000" dirty="0"/>
              <a:t>.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sz="2000" dirty="0" smtClean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70714"/>
            <a:ext cx="500743" cy="5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6091"/>
            <a:ext cx="8229600" cy="5965371"/>
          </a:xfrm>
        </p:spPr>
        <p:txBody>
          <a:bodyPr/>
          <a:lstStyle/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endParaRPr lang="fr-BE" sz="2000" b="1" dirty="0"/>
          </a:p>
          <a:p>
            <a:pPr marL="0" indent="0" algn="ctr">
              <a:buNone/>
            </a:pPr>
            <a:r>
              <a:rPr lang="fr-BE" sz="2000" dirty="0" smtClean="0"/>
              <a:t>Le volet confidentiel permet aux parents de faire valoir jusqu’à 9 autres établissements de préférence</a:t>
            </a:r>
          </a:p>
          <a:p>
            <a:pPr marL="0" indent="0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000" dirty="0" smtClean="0"/>
              <a:t>        </a:t>
            </a:r>
            <a:r>
              <a:rPr lang="fr-BE" sz="2000" b="1" dirty="0" smtClean="0"/>
              <a:t>Le fait de mentionner plusieurs choix d’établissement ne diminue pas la possibilité qu’à un enfant d’obtenir sa 1</a:t>
            </a:r>
            <a:r>
              <a:rPr lang="fr-BE" sz="2000" b="1" baseline="30000" dirty="0" smtClean="0"/>
              <a:t>re</a:t>
            </a:r>
            <a:r>
              <a:rPr lang="fr-BE" sz="2000" b="1" dirty="0" smtClean="0"/>
              <a:t> préférence</a:t>
            </a:r>
          </a:p>
          <a:p>
            <a:pPr marL="0" indent="0" algn="just">
              <a:buNone/>
            </a:pPr>
            <a:r>
              <a:rPr lang="fr-BE" sz="2000" b="1" dirty="0" smtClean="0"/>
              <a:t>Le changement de réseau et la mention d’établissements relevant de réseaux différents n’influent pas sur le classement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400" dirty="0" smtClean="0"/>
              <a:t>Deux possibilités: </a:t>
            </a:r>
          </a:p>
          <a:p>
            <a:pPr marL="457200" indent="-457200" algn="ctr">
              <a:buAutoNum type="arabicPeriod"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Compléter le volet confidentiel via l’application « CIRI parents »</a:t>
            </a:r>
            <a:endParaRPr lang="fr-BE" sz="2000" b="1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Accès à l’application via le site </a:t>
            </a:r>
            <a:r>
              <a:rPr lang="fr-BE" sz="2000" dirty="0" smtClean="0">
                <a:hlinkClick r:id="rId2"/>
              </a:rPr>
              <a:t>www.inscription.cfwb.be</a:t>
            </a:r>
            <a:r>
              <a:rPr lang="fr-BE" sz="2000" dirty="0" smtClean="0"/>
              <a:t> facilité depuis cette année (</a:t>
            </a:r>
            <a:r>
              <a:rPr lang="fr-BE" sz="2000" dirty="0" err="1" smtClean="0"/>
              <a:t>itsme</a:t>
            </a:r>
            <a:r>
              <a:rPr lang="fr-BE" sz="2000" dirty="0" smtClean="0"/>
              <a:t> ou lecteur de carte d’identité)</a:t>
            </a:r>
          </a:p>
          <a:p>
            <a:pPr algn="just">
              <a:buFontTx/>
              <a:buChar char="-"/>
            </a:pPr>
            <a:r>
              <a:rPr lang="fr-BE" sz="2000" dirty="0" smtClean="0"/>
              <a:t>Utilisation du numéro de FUI et du code d’accès présents sur le volet confidentiel</a:t>
            </a:r>
          </a:p>
          <a:p>
            <a:pPr marL="0" indent="0" algn="just">
              <a:buNone/>
            </a:pPr>
            <a:endParaRPr lang="fr-BE" sz="2000" dirty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9900" y="479425"/>
            <a:ext cx="82169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Le volet confidentiel</a:t>
            </a:r>
            <a:r>
              <a:rPr lang="fr-FR" altLang="fr-FR" sz="2400" b="1" dirty="0"/>
              <a:t> </a:t>
            </a:r>
            <a:endParaRPr lang="fr-BE" altLang="fr-FR" sz="2400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7674"/>
            <a:ext cx="500743" cy="5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78674"/>
            <a:ext cx="8229600" cy="5847490"/>
          </a:xfrm>
        </p:spPr>
        <p:txBody>
          <a:bodyPr/>
          <a:lstStyle/>
          <a:p>
            <a:pPr marL="0" indent="0">
              <a:buNone/>
            </a:pPr>
            <a:r>
              <a:rPr lang="fr-FR" sz="2000" u="sng" dirty="0" smtClean="0"/>
              <a:t>Avantages de cet encodage en ligne</a:t>
            </a:r>
            <a:r>
              <a:rPr lang="fr-FR" sz="2000" dirty="0" smtClean="0"/>
              <a:t>:</a:t>
            </a:r>
          </a:p>
          <a:p>
            <a:pPr>
              <a:buFontTx/>
              <a:buChar char="-"/>
            </a:pPr>
            <a:r>
              <a:rPr lang="fr-FR" sz="2000" dirty="0" smtClean="0"/>
              <a:t>Faciliter l’encodage et l’importation automatique des numéros FASE ;</a:t>
            </a:r>
          </a:p>
          <a:p>
            <a:pPr>
              <a:buFontTx/>
              <a:buChar char="-"/>
            </a:pPr>
            <a:r>
              <a:rPr lang="fr-FR" sz="2000" dirty="0" smtClean="0"/>
              <a:t>Transmission plus rapide des informations relatives au classement de la CIRI si l’enfant est concerné ;</a:t>
            </a:r>
          </a:p>
          <a:p>
            <a:pPr>
              <a:buFontTx/>
              <a:buChar char="-"/>
            </a:pPr>
            <a:r>
              <a:rPr lang="fr-FR" sz="2000" dirty="0" smtClean="0"/>
              <a:t>Accès aux autres outils de l’application « CIRI parents » (simulation indice </a:t>
            </a:r>
            <a:r>
              <a:rPr lang="fr-FR" sz="2000" dirty="0" smtClean="0"/>
              <a:t>composite</a:t>
            </a:r>
            <a:r>
              <a:rPr lang="fr-FR" sz="2000" dirty="0"/>
              <a:t> </a:t>
            </a:r>
            <a:r>
              <a:rPr lang="fr-FR" sz="2000" dirty="0" smtClean="0"/>
              <a:t>notamment</a:t>
            </a:r>
            <a:r>
              <a:rPr lang="fr-FR" sz="2000" dirty="0" smtClean="0"/>
              <a:t>) </a:t>
            </a:r>
            <a:r>
              <a:rPr lang="fr-FR" sz="2000" dirty="0" smtClean="0"/>
              <a:t>;</a:t>
            </a:r>
          </a:p>
          <a:p>
            <a:pPr>
              <a:buFontTx/>
              <a:buChar char="-"/>
            </a:pPr>
            <a:r>
              <a:rPr lang="fr-FR" sz="2000" dirty="0" smtClean="0"/>
              <a:t>Accélérer le processus du classement CIRI (moins d’encodage manuel)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/>
              <a:t> </a:t>
            </a:r>
            <a:r>
              <a:rPr lang="fr-FR" sz="2000" dirty="0" smtClean="0"/>
              <a:t>		</a:t>
            </a:r>
            <a:r>
              <a:rPr lang="fr-FR" sz="2000" b="1" dirty="0" smtClean="0"/>
              <a:t>Le </a:t>
            </a:r>
            <a:r>
              <a:rPr lang="fr-FR" sz="2000" b="1" dirty="0"/>
              <a:t>volet général doit, dans tous les cas, être déposé dans l’établissement de 1</a:t>
            </a:r>
            <a:r>
              <a:rPr lang="fr-FR" sz="2000" b="1" baseline="30000" dirty="0"/>
              <a:t>re</a:t>
            </a:r>
            <a:r>
              <a:rPr lang="fr-FR" sz="2000" b="1" dirty="0"/>
              <a:t> préférence entre le </a:t>
            </a:r>
            <a:r>
              <a:rPr lang="fr-FR" sz="2000" b="1" dirty="0" smtClean="0"/>
              <a:t>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février </a:t>
            </a:r>
            <a:r>
              <a:rPr lang="fr-FR" sz="2000" b="1" dirty="0"/>
              <a:t>et le </a:t>
            </a:r>
            <a:r>
              <a:rPr lang="fr-FR" sz="2000" b="1" dirty="0" smtClean="0"/>
              <a:t>5 </a:t>
            </a:r>
            <a:r>
              <a:rPr lang="fr-FR" sz="2000" b="1" dirty="0"/>
              <a:t>mars </a:t>
            </a:r>
            <a:r>
              <a:rPr lang="fr-FR" sz="2000" b="1" dirty="0" smtClean="0"/>
              <a:t>2021</a:t>
            </a:r>
            <a:endParaRPr lang="fr-FR" sz="2000" b="1" dirty="0"/>
          </a:p>
          <a:p>
            <a:pPr marL="0" indent="0">
              <a:buNone/>
            </a:pPr>
            <a:r>
              <a:rPr lang="fr-FR" sz="1400" dirty="0"/>
              <a:t>L’encodage en ligne du volet confidentiel doit être effectué préalablement au dépôt du volet général dans l’établissement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endParaRPr lang="fr-FR" sz="2000" dirty="0"/>
          </a:p>
          <a:p>
            <a:pPr marL="457200" indent="-457200">
              <a:buFont typeface="+mj-lt"/>
              <a:buAutoNum type="arabicPeriod" startAt="2"/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Remettre la version « papier » du volet confidentiel</a:t>
            </a:r>
            <a:endParaRPr lang="fr-BE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BE" sz="2000" dirty="0" smtClean="0"/>
              <a:t>Si les parents décident de compléter le volet confidentiel à la main, ils doivent le remettre à l’établissement de 1</a:t>
            </a:r>
            <a:r>
              <a:rPr lang="fr-BE" sz="2000" baseline="30000" dirty="0" smtClean="0"/>
              <a:t>re</a:t>
            </a:r>
            <a:r>
              <a:rPr lang="fr-BE" sz="2000" dirty="0" smtClean="0"/>
              <a:t> préférence </a:t>
            </a:r>
            <a:r>
              <a:rPr lang="fr-BE" sz="2000" b="1" dirty="0" smtClean="0"/>
              <a:t>sous enveloppe fermée</a:t>
            </a:r>
            <a:r>
              <a:rPr lang="fr-BE" sz="2000" dirty="0" smtClean="0"/>
              <a:t>, en y indiquant le nom, le prénom et le numéro de FUI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" y="2860844"/>
            <a:ext cx="500743" cy="5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6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3074"/>
            <a:ext cx="8229600" cy="4933089"/>
          </a:xfrm>
        </p:spPr>
        <p:txBody>
          <a:bodyPr/>
          <a:lstStyle/>
          <a:p>
            <a:pPr marL="0" indent="0">
              <a:buNone/>
            </a:pPr>
            <a:endParaRPr lang="fr-BE" sz="2000" dirty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fr-BE" sz="2000" dirty="0"/>
              <a:t>2 cas de figure possibles à l’issue de </a:t>
            </a:r>
            <a:r>
              <a:rPr lang="fr-BE" sz="2000" dirty="0" smtClean="0"/>
              <a:t>la période d’inscription :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fr-BE" sz="2000" dirty="0"/>
          </a:p>
          <a:p>
            <a:pPr marL="271463" indent="-271463" eaLnBrk="1" hangingPunct="1">
              <a:buAutoNum type="arabicPeriod"/>
            </a:pPr>
            <a:r>
              <a:rPr lang="fr-BE" sz="2000" dirty="0" smtClean="0"/>
              <a:t>Moins </a:t>
            </a:r>
            <a:r>
              <a:rPr lang="fr-BE" sz="2000" dirty="0"/>
              <a:t>de demandes que de places disponibles </a:t>
            </a:r>
            <a:r>
              <a:rPr lang="fr-BE" sz="2000" dirty="0" smtClean="0"/>
              <a:t> </a:t>
            </a:r>
          </a:p>
          <a:p>
            <a:pPr marL="0" indent="0" eaLnBrk="1" hangingPunct="1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sym typeface="Wingdings" panose="05000000000000000000" pitchFamily="2" charset="2"/>
              </a:rPr>
              <a:t></a:t>
            </a:r>
            <a:r>
              <a:rPr lang="fr-BE" sz="2000" dirty="0" smtClean="0"/>
              <a:t> </a:t>
            </a:r>
            <a:r>
              <a:rPr lang="fr-BE" sz="2000" dirty="0"/>
              <a:t>tous les élèves sont </a:t>
            </a:r>
            <a:r>
              <a:rPr lang="fr-BE" sz="2000" dirty="0" smtClean="0"/>
              <a:t>inscrits dans l’établissement dans lequel ils ont déposé leur FUI (= 1</a:t>
            </a:r>
            <a:r>
              <a:rPr lang="fr-BE" sz="2000" baseline="30000" dirty="0" smtClean="0"/>
              <a:t>ère</a:t>
            </a:r>
            <a:r>
              <a:rPr lang="fr-BE" sz="2000" dirty="0" smtClean="0"/>
              <a:t> préférence)</a:t>
            </a:r>
          </a:p>
          <a:p>
            <a:pPr marL="0" indent="0" eaLnBrk="1" hangingPunct="1">
              <a:buNone/>
            </a:pPr>
            <a:endParaRPr lang="fr-BE" sz="2000" dirty="0"/>
          </a:p>
          <a:p>
            <a:pPr marL="0" indent="0" eaLnBrk="1" hangingPunct="1">
              <a:buNone/>
            </a:pPr>
            <a:r>
              <a:rPr lang="fr-BE" sz="2000" dirty="0" smtClean="0"/>
              <a:t>2. Plus </a:t>
            </a:r>
            <a:r>
              <a:rPr lang="fr-BE" sz="2000" dirty="0"/>
              <a:t>de demandes que de places disponibles </a:t>
            </a:r>
            <a:endParaRPr lang="fr-BE" sz="2000" dirty="0" smtClean="0"/>
          </a:p>
          <a:p>
            <a:pPr marL="0" indent="0" eaLnBrk="1" hangingPunct="1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	</a:t>
            </a:r>
            <a:r>
              <a:rPr lang="fr-BE" sz="2000" dirty="0" smtClean="0"/>
              <a:t> classement</a:t>
            </a:r>
          </a:p>
          <a:p>
            <a:pPr marL="0" indent="0" eaLnBrk="1" hangingPunct="1">
              <a:buNone/>
            </a:pPr>
            <a:endParaRPr lang="fr-BE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2000" dirty="0"/>
              <a:t>Comme l’année passée, envoi par mail d’un </a:t>
            </a:r>
            <a:r>
              <a:rPr lang="fr-BE" sz="2000" dirty="0" err="1"/>
              <a:t>powerpoint</a:t>
            </a:r>
            <a:r>
              <a:rPr lang="fr-BE" sz="2000" dirty="0"/>
              <a:t> qui peut être utilisé lors des séances </a:t>
            </a:r>
            <a:r>
              <a:rPr lang="fr-BE" sz="2000" dirty="0" smtClean="0"/>
              <a:t>d’information</a:t>
            </a:r>
            <a:endParaRPr lang="fr-B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BE" altLang="fr-FR" sz="2000" dirty="0"/>
          </a:p>
          <a:p>
            <a:pPr marL="0" indent="0" eaLnBrk="1" hangingPunct="1">
              <a:buNone/>
            </a:pPr>
            <a:endParaRPr lang="fr-FR" sz="2000" dirty="0"/>
          </a:p>
          <a:p>
            <a:pPr marL="0" indent="0">
              <a:buNone/>
            </a:pPr>
            <a:endParaRPr lang="fr-BE" sz="2000" dirty="0"/>
          </a:p>
        </p:txBody>
      </p:sp>
      <p:sp>
        <p:nvSpPr>
          <p:cNvPr id="4" name="Titr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Informations relatives à la procédure d’inscription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 </a:t>
            </a:r>
            <a:endParaRPr lang="fr-BE" altLang="fr-FR" sz="2400" b="1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1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158875"/>
            <a:ext cx="8229600" cy="5268913"/>
          </a:xfrm>
        </p:spPr>
        <p:txBody>
          <a:bodyPr/>
          <a:lstStyle/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BE" altLang="fr-FR" sz="2000" dirty="0" smtClean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BE" altLang="fr-FR" sz="2000" dirty="0" smtClean="0"/>
              <a:t>53.201 FUI générés initialement 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BE" altLang="fr-FR" sz="2000" dirty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BE" altLang="fr-FR" sz="2000" dirty="0" smtClean="0"/>
              <a:t>48.249 FUI ont été déposés durant la période d’inscription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BE" altLang="fr-FR" sz="2000" dirty="0" smtClean="0"/>
              <a:t>111 implantations sur 480 ont dû recourir à un classement à l’issue de la période d’inscription (mars 2020)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</p:txBody>
      </p:sp>
      <p:pic>
        <p:nvPicPr>
          <p:cNvPr id="10243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ZoneTexte 3"/>
          <p:cNvSpPr txBox="1">
            <a:spLocks noChangeArrowheads="1"/>
          </p:cNvSpPr>
          <p:nvPr/>
        </p:nvSpPr>
        <p:spPr bwMode="auto">
          <a:xfrm>
            <a:off x="469900" y="479425"/>
            <a:ext cx="82169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</a:t>
            </a:r>
            <a:r>
              <a:rPr lang="fr-FR" altLang="fr-FR" sz="2400" b="1" dirty="0"/>
              <a:t> </a:t>
            </a:r>
            <a:r>
              <a:rPr lang="fr-FR" altLang="fr-FR" sz="2400" b="1" dirty="0" smtClean="0"/>
              <a:t>Quelques chiffres concernant l’exercice 2020</a:t>
            </a:r>
            <a:endParaRPr lang="fr-BE" altLang="fr-FR" sz="22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2400" dirty="0" smtClean="0"/>
              <a:t>Décret </a:t>
            </a:r>
            <a:r>
              <a:rPr lang="fr-FR" sz="2400" dirty="0"/>
              <a:t>du 18 mars 2010 modifiant le décret du 24 juillet 1997 </a:t>
            </a:r>
            <a:r>
              <a:rPr lang="fr-FR" sz="2400" dirty="0" smtClean="0"/>
              <a:t>dit décret « missions » </a:t>
            </a:r>
          </a:p>
          <a:p>
            <a:pPr marL="0" indent="0" algn="just">
              <a:buNone/>
            </a:pPr>
            <a:endParaRPr lang="fr-FR" sz="24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	Depuis </a:t>
            </a:r>
            <a:r>
              <a:rPr lang="fr-FR" sz="2400" dirty="0">
                <a:sym typeface="Wingdings" panose="05000000000000000000" pitchFamily="2" charset="2"/>
              </a:rPr>
              <a:t>la rentrée scolaire </a:t>
            </a:r>
            <a:r>
              <a:rPr lang="fr-FR" sz="2400" dirty="0" smtClean="0">
                <a:sym typeface="Wingdings" panose="05000000000000000000" pitchFamily="2" charset="2"/>
              </a:rPr>
              <a:t>2010-2011 :</a:t>
            </a:r>
            <a:endParaRPr lang="fr-FR" sz="2400" dirty="0"/>
          </a:p>
          <a:p>
            <a:pPr marL="0" indent="0" algn="just">
              <a:buNone/>
            </a:pPr>
            <a:endParaRPr lang="fr-F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ym typeface="Wingdings" panose="05000000000000000000" pitchFamily="2" charset="2"/>
              </a:rPr>
              <a:t>Utilisation du formulaire unique d’inscription (FUI) et centralisation des demandes d’inscription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ym typeface="Wingdings" panose="05000000000000000000" pitchFamily="2" charset="2"/>
              </a:rPr>
              <a:t>Périodes d’inscription définies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ym typeface="Wingdings" panose="05000000000000000000" pitchFamily="2" charset="2"/>
              </a:rPr>
              <a:t>Classements pour départager les demandes si nécessaire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400231" y="479425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</a:t>
            </a:r>
            <a:r>
              <a:rPr lang="fr-FR" altLang="fr-FR" sz="2400" b="1" dirty="0"/>
              <a:t> C</a:t>
            </a:r>
            <a:r>
              <a:rPr lang="fr-FR" altLang="fr-FR" sz="2400" b="1" dirty="0" smtClean="0"/>
              <a:t>adre légal et principes</a:t>
            </a:r>
            <a:endParaRPr lang="fr-BE" altLang="fr-FR" sz="2400" u="sng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660053"/>
              </p:ext>
            </p:extLst>
          </p:nvPr>
        </p:nvGraphicFramePr>
        <p:xfrm>
          <a:off x="724277" y="488888"/>
          <a:ext cx="7903675" cy="541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733454"/>
              </p:ext>
            </p:extLst>
          </p:nvPr>
        </p:nvGraphicFramePr>
        <p:xfrm>
          <a:off x="419100" y="870857"/>
          <a:ext cx="8305800" cy="511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167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158875"/>
            <a:ext cx="8229600" cy="5268913"/>
          </a:xfrm>
        </p:spPr>
        <p:txBody>
          <a:bodyPr/>
          <a:lstStyle/>
          <a:p>
            <a:pPr algn="just">
              <a:spcBef>
                <a:spcPts val="0"/>
              </a:spcBef>
              <a:buFontTx/>
              <a:buChar char="-"/>
              <a:defRPr/>
            </a:pPr>
            <a:endParaRPr lang="fr-BE" altLang="fr-FR" sz="2000" dirty="0" smtClean="0"/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BE" sz="2000" dirty="0" smtClean="0"/>
              <a:t>40.342 élèves </a:t>
            </a:r>
            <a:r>
              <a:rPr lang="fr-BE" sz="2000" dirty="0"/>
              <a:t>ont directement </a:t>
            </a:r>
            <a:r>
              <a:rPr lang="fr-BE" sz="2000" dirty="0" smtClean="0"/>
              <a:t>obtenu une place dans </a:t>
            </a:r>
            <a:r>
              <a:rPr lang="fr-BE" sz="2000" dirty="0"/>
              <a:t>leur </a:t>
            </a:r>
            <a:r>
              <a:rPr lang="fr-BE" sz="2000" dirty="0" smtClean="0"/>
              <a:t>établissement de 1</a:t>
            </a:r>
            <a:r>
              <a:rPr lang="fr-BE" sz="2000" baseline="30000" dirty="0" smtClean="0"/>
              <a:t>re</a:t>
            </a:r>
            <a:r>
              <a:rPr lang="fr-BE" sz="2000" dirty="0" smtClean="0"/>
              <a:t>  préférence, soit près de 84%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sz="2000" dirty="0" smtClean="0"/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fr-BE" altLang="fr-FR" sz="2000" dirty="0" smtClean="0"/>
              <a:t>7.907 élèves ont été concernés par le classement de la CIRI (avril 2020)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fr-BE" altLang="fr-FR" sz="2000" dirty="0" smtClean="0"/>
          </a:p>
          <a:p>
            <a:pPr algn="just">
              <a:buFontTx/>
              <a:buChar char="-"/>
            </a:pPr>
            <a:r>
              <a:rPr lang="fr-BE" sz="2000" dirty="0" smtClean="0"/>
              <a:t>A </a:t>
            </a:r>
            <a:r>
              <a:rPr lang="fr-BE" sz="2000" dirty="0"/>
              <a:t>l’issue du classement de la </a:t>
            </a:r>
            <a:r>
              <a:rPr lang="fr-BE" sz="2000" dirty="0" smtClean="0"/>
              <a:t>CIRI :</a:t>
            </a:r>
            <a:endParaRPr lang="fr-BE" sz="2000" dirty="0"/>
          </a:p>
          <a:p>
            <a:pPr marL="0" indent="0" algn="just">
              <a:buNone/>
            </a:pPr>
            <a:r>
              <a:rPr lang="fr-BE" sz="2000" dirty="0"/>
              <a:t>	</a:t>
            </a:r>
            <a:r>
              <a:rPr lang="fr-BE" sz="2000" dirty="0">
                <a:sym typeface="Wingdings" panose="05000000000000000000" pitchFamily="2" charset="2"/>
              </a:rPr>
              <a:t> </a:t>
            </a:r>
            <a:r>
              <a:rPr lang="fr-BE" sz="2000" dirty="0" smtClean="0">
                <a:sym typeface="Wingdings" panose="05000000000000000000" pitchFamily="2" charset="2"/>
              </a:rPr>
              <a:t>3.274 </a:t>
            </a:r>
            <a:r>
              <a:rPr lang="fr-BE" sz="2000" dirty="0">
                <a:sym typeface="Wingdings" panose="05000000000000000000" pitchFamily="2" charset="2"/>
              </a:rPr>
              <a:t>élèves ont obtenu leur 1</a:t>
            </a:r>
            <a:r>
              <a:rPr lang="fr-BE" sz="2000" baseline="30000" dirty="0">
                <a:sym typeface="Wingdings" panose="05000000000000000000" pitchFamily="2" charset="2"/>
              </a:rPr>
              <a:t>re</a:t>
            </a:r>
            <a:r>
              <a:rPr lang="fr-BE" sz="2000" dirty="0">
                <a:sym typeface="Wingdings" panose="05000000000000000000" pitchFamily="2" charset="2"/>
              </a:rPr>
              <a:t> préférence</a:t>
            </a:r>
          </a:p>
          <a:p>
            <a:pPr marL="0" indent="0" algn="just">
              <a:buNone/>
            </a:pPr>
            <a:r>
              <a:rPr lang="fr-BE" sz="2000" dirty="0">
                <a:sym typeface="Wingdings" panose="05000000000000000000" pitchFamily="2" charset="2"/>
              </a:rPr>
              <a:t>	 </a:t>
            </a:r>
            <a:r>
              <a:rPr lang="fr-BE" sz="2000" dirty="0" smtClean="0">
                <a:sym typeface="Wingdings" panose="05000000000000000000" pitchFamily="2" charset="2"/>
              </a:rPr>
              <a:t>2.782 </a:t>
            </a:r>
            <a:r>
              <a:rPr lang="fr-BE" sz="2000" dirty="0">
                <a:sym typeface="Wingdings" panose="05000000000000000000" pitchFamily="2" charset="2"/>
              </a:rPr>
              <a:t>élèves ont obtenu une autre préférence </a:t>
            </a:r>
          </a:p>
          <a:p>
            <a:pPr marL="0" indent="0" algn="just">
              <a:buNone/>
            </a:pPr>
            <a:r>
              <a:rPr lang="fr-BE" sz="2000" dirty="0">
                <a:sym typeface="Wingdings" panose="05000000000000000000" pitchFamily="2" charset="2"/>
              </a:rPr>
              <a:t>	 </a:t>
            </a:r>
            <a:r>
              <a:rPr lang="fr-BE" sz="2000" dirty="0" smtClean="0">
                <a:sym typeface="Wingdings" panose="05000000000000000000" pitchFamily="2" charset="2"/>
              </a:rPr>
              <a:t>1.851 </a:t>
            </a:r>
            <a:r>
              <a:rPr lang="fr-BE" sz="2000" dirty="0">
                <a:sym typeface="Wingdings" panose="05000000000000000000" pitchFamily="2" charset="2"/>
              </a:rPr>
              <a:t>élèves sont uniquement en liste d’attente</a:t>
            </a:r>
          </a:p>
          <a:p>
            <a:pPr algn="just">
              <a:buFont typeface="Wingdings" panose="05000000000000000000" pitchFamily="2" charset="2"/>
              <a:buChar char="à"/>
            </a:pPr>
            <a:endParaRPr lang="fr-BE" sz="20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 A</a:t>
            </a:r>
            <a:r>
              <a:rPr lang="fr-BE" sz="2000" dirty="0" smtClean="0"/>
              <a:t> </a:t>
            </a:r>
            <a:r>
              <a:rPr lang="fr-BE" sz="2000" dirty="0"/>
              <a:t>l’issue de ce classement en avril </a:t>
            </a:r>
            <a:r>
              <a:rPr lang="fr-BE" sz="2000" dirty="0" smtClean="0"/>
              <a:t>2020, 90,4% </a:t>
            </a:r>
            <a:r>
              <a:rPr lang="fr-BE" sz="2000" dirty="0"/>
              <a:t>des élèves ont obtenu leur 1</a:t>
            </a:r>
            <a:r>
              <a:rPr lang="fr-BE" sz="2000" baseline="30000" dirty="0"/>
              <a:t>re</a:t>
            </a:r>
            <a:r>
              <a:rPr lang="fr-BE" sz="2000" dirty="0"/>
              <a:t> </a:t>
            </a:r>
            <a:r>
              <a:rPr lang="fr-BE" sz="2000" dirty="0" smtClean="0"/>
              <a:t>préférence (77% à Bruxelles)</a:t>
            </a:r>
            <a:endParaRPr lang="fr-BE" sz="2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BE" altLang="fr-FR" sz="2400" dirty="0"/>
          </a:p>
        </p:txBody>
      </p:sp>
      <p:pic>
        <p:nvPicPr>
          <p:cNvPr id="10243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ZoneTexte 3"/>
          <p:cNvSpPr txBox="1">
            <a:spLocks noChangeArrowheads="1"/>
          </p:cNvSpPr>
          <p:nvPr/>
        </p:nvSpPr>
        <p:spPr bwMode="auto">
          <a:xfrm>
            <a:off x="469900" y="479425"/>
            <a:ext cx="82169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</a:t>
            </a:r>
            <a:r>
              <a:rPr lang="fr-FR" altLang="fr-FR" sz="2400" b="1" dirty="0"/>
              <a:t> </a:t>
            </a:r>
            <a:r>
              <a:rPr lang="fr-FR" altLang="fr-FR" sz="2400" b="1" dirty="0" smtClean="0"/>
              <a:t>Quelques chiffres concernant l’exercice 2020 (suite)</a:t>
            </a:r>
            <a:endParaRPr lang="fr-BE" altLang="fr-FR" sz="2200" dirty="0"/>
          </a:p>
        </p:txBody>
      </p:sp>
    </p:spTree>
    <p:extLst>
      <p:ext uri="{BB962C8B-B14F-4D97-AF65-F5344CB8AC3E}">
        <p14:creationId xmlns:p14="http://schemas.microsoft.com/office/powerpoint/2010/main" val="188551305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r>
              <a:rPr lang="fr-BE" sz="2000" dirty="0" smtClean="0"/>
              <a:t>Le numéro vert </a:t>
            </a:r>
            <a:r>
              <a:rPr lang="fr-BE" sz="2000" b="1" dirty="0" smtClean="0">
                <a:solidFill>
                  <a:srgbClr val="00B050"/>
                </a:solidFill>
              </a:rPr>
              <a:t>0800/188.55</a:t>
            </a:r>
          </a:p>
          <a:p>
            <a:endParaRPr lang="fr-BE" sz="2000" b="1" dirty="0" smtClean="0">
              <a:solidFill>
                <a:srgbClr val="00B050"/>
              </a:solidFill>
            </a:endParaRPr>
          </a:p>
          <a:p>
            <a:r>
              <a:rPr lang="fr-BE" sz="2000" dirty="0" smtClean="0"/>
              <a:t>Les </a:t>
            </a:r>
            <a:r>
              <a:rPr lang="fr-BE" sz="2000" b="1" dirty="0" smtClean="0"/>
              <a:t>documents informatifs </a:t>
            </a:r>
            <a:r>
              <a:rPr lang="fr-BE" sz="2000" dirty="0" smtClean="0"/>
              <a:t>transmis avec le FUI</a:t>
            </a: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r>
              <a:rPr lang="fr-BE" sz="2000" dirty="0" smtClean="0"/>
              <a:t>Le site </a:t>
            </a:r>
            <a:r>
              <a:rPr lang="fr-BE" sz="2000" b="1" dirty="0">
                <a:hlinkClick r:id="rId2"/>
              </a:rPr>
              <a:t>https://</a:t>
            </a:r>
            <a:r>
              <a:rPr lang="fr-BE" sz="2000" b="1" dirty="0" smtClean="0">
                <a:hlinkClick r:id="rId2"/>
              </a:rPr>
              <a:t>inscription.cfwb.be</a:t>
            </a:r>
            <a:r>
              <a:rPr lang="fr-BE" sz="2000" b="1" dirty="0" smtClean="0"/>
              <a:t> </a:t>
            </a:r>
            <a:r>
              <a:rPr lang="fr-FR" sz="2000" b="1" dirty="0" smtClean="0"/>
              <a:t>entièrement </a:t>
            </a:r>
            <a:r>
              <a:rPr lang="fr-FR" sz="2000" b="1" dirty="0"/>
              <a:t>refondu et </a:t>
            </a:r>
            <a:r>
              <a:rPr lang="fr-FR" sz="2000" b="1" dirty="0" smtClean="0"/>
              <a:t>modernisé</a:t>
            </a:r>
          </a:p>
          <a:p>
            <a:pPr marL="0" indent="0">
              <a:buNone/>
            </a:pPr>
            <a:endParaRPr lang="fr-BE" sz="2000" b="1" dirty="0"/>
          </a:p>
          <a:p>
            <a:r>
              <a:rPr lang="fr-BE" sz="2000" dirty="0" smtClean="0"/>
              <a:t>L’</a:t>
            </a:r>
            <a:r>
              <a:rPr lang="fr-BE" sz="2000" b="1" dirty="0" smtClean="0"/>
              <a:t>application « CIRI parents » </a:t>
            </a:r>
            <a:r>
              <a:rPr lang="fr-BE" sz="2000" dirty="0" smtClean="0"/>
              <a:t>qui permet:</a:t>
            </a:r>
          </a:p>
          <a:p>
            <a:pPr>
              <a:buFontTx/>
              <a:buChar char="-"/>
            </a:pPr>
            <a:r>
              <a:rPr lang="fr-BE" sz="2000" dirty="0" smtClean="0"/>
              <a:t>d’encoder en ligne le volet confidentiel</a:t>
            </a:r>
          </a:p>
          <a:p>
            <a:pPr>
              <a:buFontTx/>
              <a:buChar char="-"/>
            </a:pPr>
            <a:r>
              <a:rPr lang="fr-FR" sz="2000" dirty="0"/>
              <a:t>d</a:t>
            </a:r>
            <a:r>
              <a:rPr lang="fr-FR" sz="2000" dirty="0" smtClean="0"/>
              <a:t>e procéder </a:t>
            </a:r>
            <a:r>
              <a:rPr lang="fr-FR" sz="2000" dirty="0"/>
              <a:t>à une simulation du calcul de l’indice composite et de recevoir de l’aide concernant les adresses à invoquer </a:t>
            </a:r>
            <a:endParaRPr lang="fr-FR" sz="2000" dirty="0" smtClean="0"/>
          </a:p>
          <a:p>
            <a:pPr lvl="0">
              <a:buFontTx/>
              <a:buChar char="-"/>
            </a:pPr>
            <a:r>
              <a:rPr lang="fr-FR" sz="2000" dirty="0" smtClean="0"/>
              <a:t>de </a:t>
            </a:r>
            <a:r>
              <a:rPr lang="fr-FR" sz="2000" dirty="0" smtClean="0"/>
              <a:t>consulter en ligne la </a:t>
            </a:r>
            <a:r>
              <a:rPr lang="fr-FR" sz="2000" dirty="0"/>
              <a:t>situation d’inscription </a:t>
            </a:r>
            <a:r>
              <a:rPr lang="fr-FR" sz="2000" dirty="0" smtClean="0"/>
              <a:t>d’un enfant.</a:t>
            </a:r>
          </a:p>
          <a:p>
            <a:pPr marL="0" lvl="0" indent="0">
              <a:buNone/>
            </a:pPr>
            <a:endParaRPr lang="fr-BE" sz="2000" dirty="0"/>
          </a:p>
          <a:p>
            <a:pPr>
              <a:buFontTx/>
              <a:buChar char="-"/>
            </a:pPr>
            <a:endParaRPr lang="fr-BE" sz="2000" dirty="0" smtClean="0"/>
          </a:p>
          <a:p>
            <a:endParaRPr lang="fr-BE" sz="2000" dirty="0"/>
          </a:p>
        </p:txBody>
      </p:sp>
      <p:sp>
        <p:nvSpPr>
          <p:cNvPr id="4" name="Titr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Assistance et aide pour les parents</a:t>
            </a:r>
            <a:endParaRPr lang="fr-BE" altLang="fr-FR" sz="2400" b="1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5" name="Titr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/>
              <a:t>Questions - réponses</a:t>
            </a:r>
            <a:endParaRPr lang="fr-BE" altLang="fr-FR" sz="2400" b="1" dirty="0"/>
          </a:p>
        </p:txBody>
      </p:sp>
      <p:pic>
        <p:nvPicPr>
          <p:cNvPr id="6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BE" sz="2400" dirty="0" smtClean="0"/>
              <a:t>Processus – point de vue de l’école primaire </a:t>
            </a:r>
            <a:endParaRPr lang="fr-BE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94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3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BE" sz="2400" dirty="0" smtClean="0"/>
              <a:t>Processus – point de vue des personnes responsables</a:t>
            </a:r>
            <a:endParaRPr lang="fr-BE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301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5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/>
              <a:t/>
            </a:r>
            <a:br>
              <a:rPr lang="fr-BE" altLang="fr-FR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sz="2000" dirty="0" smtClean="0"/>
              <a:t>Base:</a:t>
            </a:r>
          </a:p>
          <a:p>
            <a:pPr algn="just"/>
            <a:r>
              <a:rPr lang="fr-BE" sz="2000" dirty="0" smtClean="0"/>
              <a:t>Enseignement ordinaire : comptage </a:t>
            </a:r>
            <a:r>
              <a:rPr lang="fr-BE" sz="2000" dirty="0"/>
              <a:t>des élèves en P6 en date du </a:t>
            </a:r>
            <a:r>
              <a:rPr lang="fr-BE" sz="2000" dirty="0" smtClean="0"/>
              <a:t>30 septembre</a:t>
            </a:r>
          </a:p>
          <a:p>
            <a:pPr algn="just"/>
            <a:r>
              <a:rPr lang="fr-BE" sz="2000" dirty="0" smtClean="0"/>
              <a:t>Enseignement spécialisé : déclaration effectuée pour le 1</a:t>
            </a:r>
            <a:r>
              <a:rPr lang="fr-BE" sz="2000" baseline="30000" dirty="0" smtClean="0"/>
              <a:t>er</a:t>
            </a:r>
            <a:r>
              <a:rPr lang="fr-BE" sz="2000" dirty="0" smtClean="0"/>
              <a:t> décembre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 Envoi des FUI à chaque école</a:t>
            </a:r>
            <a:r>
              <a:rPr lang="fr-BE" sz="2000" dirty="0" smtClean="0"/>
              <a:t> dans le courant de la semaine du 4 janvier</a:t>
            </a:r>
          </a:p>
          <a:p>
            <a:pPr marL="0" indent="0" algn="just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 smtClean="0"/>
              <a:t>Chaque colis contient </a:t>
            </a:r>
            <a:r>
              <a:rPr lang="fr-BE" sz="2000" dirty="0"/>
              <a:t>par </a:t>
            </a:r>
            <a:r>
              <a:rPr lang="fr-BE" sz="2000" dirty="0" smtClean="0"/>
              <a:t>élève : </a:t>
            </a:r>
          </a:p>
          <a:p>
            <a:pPr algn="just">
              <a:buFontTx/>
              <a:buChar char="-"/>
            </a:pPr>
            <a:r>
              <a:rPr lang="fr-BE" sz="2000" dirty="0" smtClean="0"/>
              <a:t>un FUI </a:t>
            </a:r>
          </a:p>
          <a:p>
            <a:pPr algn="just">
              <a:buFontTx/>
              <a:buChar char="-"/>
            </a:pPr>
            <a:r>
              <a:rPr lang="fr-BE" sz="2000" dirty="0" smtClean="0"/>
              <a:t>un document explicatif </a:t>
            </a:r>
          </a:p>
          <a:p>
            <a:pPr algn="just">
              <a:buFontTx/>
              <a:buChar char="-"/>
            </a:pPr>
            <a:r>
              <a:rPr lang="fr-BE" sz="2000" dirty="0" smtClean="0"/>
              <a:t>un </a:t>
            </a:r>
            <a:r>
              <a:rPr lang="fr-BE" sz="2000" dirty="0" err="1" smtClean="0"/>
              <a:t>folder</a:t>
            </a:r>
            <a:r>
              <a:rPr lang="fr-BE" sz="2000" dirty="0" smtClean="0"/>
              <a:t> </a:t>
            </a:r>
          </a:p>
          <a:p>
            <a:pPr marL="0" indent="0" algn="just">
              <a:buNone/>
            </a:pPr>
            <a:r>
              <a:rPr lang="fr-BE" sz="2000" dirty="0" smtClean="0"/>
              <a:t>				+ un exemplaire pour les directions</a:t>
            </a:r>
          </a:p>
          <a:p>
            <a:pPr algn="just">
              <a:buFontTx/>
              <a:buChar char="-"/>
            </a:pPr>
            <a:endParaRPr lang="fr-BE" sz="2000" dirty="0" smtClean="0"/>
          </a:p>
          <a:p>
            <a:pPr algn="just">
              <a:buFontTx/>
              <a:buChar char="-"/>
            </a:pPr>
            <a:endParaRPr lang="fr-BE" sz="2000" dirty="0" smtClean="0"/>
          </a:p>
          <a:p>
            <a:pPr marL="0" indent="0">
              <a:buNone/>
            </a:pPr>
            <a:endParaRPr lang="fr-BE" sz="2400" dirty="0"/>
          </a:p>
          <a:p>
            <a:pPr>
              <a:buFontTx/>
              <a:buChar char="-"/>
            </a:pPr>
            <a:endParaRPr lang="fr-BE" sz="2400" dirty="0" smtClean="0"/>
          </a:p>
          <a:p>
            <a:pPr>
              <a:buFontTx/>
              <a:buChar char="-"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3"/>
          <p:cNvSpPr txBox="1">
            <a:spLocks noChangeArrowheads="1"/>
          </p:cNvSpPr>
          <p:nvPr/>
        </p:nvSpPr>
        <p:spPr bwMode="auto">
          <a:xfrm>
            <a:off x="457200" y="630694"/>
            <a:ext cx="8229600" cy="430887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200" dirty="0" smtClean="0">
                <a:solidFill>
                  <a:srgbClr val="C9282D"/>
                </a:solidFill>
              </a:rPr>
              <a:t>•</a:t>
            </a:r>
            <a:r>
              <a:rPr lang="fr-FR" altLang="fr-FR" sz="2200" dirty="0" smtClean="0">
                <a:solidFill>
                  <a:srgbClr val="F4AA00"/>
                </a:solidFill>
              </a:rPr>
              <a:t>•</a:t>
            </a:r>
            <a:r>
              <a:rPr lang="fr-FR" altLang="fr-FR" sz="2200" dirty="0" smtClean="0">
                <a:solidFill>
                  <a:srgbClr val="001D77"/>
                </a:solidFill>
              </a:rPr>
              <a:t>• Emission des FUI par l’Administration</a:t>
            </a:r>
            <a:endParaRPr lang="fr-BE" altLang="fr-FR" sz="2200" u="sng" dirty="0"/>
          </a:p>
        </p:txBody>
      </p:sp>
      <p:pic>
        <p:nvPicPr>
          <p:cNvPr id="5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374470"/>
            <a:ext cx="8347167" cy="5751694"/>
          </a:xfrm>
        </p:spPr>
        <p:txBody>
          <a:bodyPr/>
          <a:lstStyle/>
          <a:p>
            <a:pPr marL="0" indent="0">
              <a:buNone/>
            </a:pPr>
            <a:r>
              <a:rPr lang="fr-BE" sz="2200" b="1" dirty="0" smtClean="0"/>
              <a:t>Que faire s’il </a:t>
            </a:r>
            <a:r>
              <a:rPr lang="fr-BE" sz="2200" b="1" dirty="0"/>
              <a:t>manque un ou plusieurs FUI </a:t>
            </a:r>
            <a:r>
              <a:rPr lang="fr-BE" sz="2200" b="1" dirty="0" smtClean="0"/>
              <a:t>?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sz="2000" dirty="0" smtClean="0"/>
              <a:t>Deux grandes hypothèses: </a:t>
            </a:r>
          </a:p>
          <a:p>
            <a:pPr marL="0" indent="0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L’élève était inscrit dans une autre école de la FWB au 30 septembre</a:t>
            </a:r>
          </a:p>
          <a:p>
            <a:pPr marL="0" indent="0" algn="just">
              <a:buNone/>
            </a:pPr>
            <a:r>
              <a:rPr lang="fr-BE" sz="2000" dirty="0"/>
              <a:t>	</a:t>
            </a:r>
            <a:endParaRPr lang="fr-BE" sz="2000" dirty="0" smtClean="0"/>
          </a:p>
          <a:p>
            <a:pPr marL="0" indent="0" algn="just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sym typeface="Wingdings" panose="05000000000000000000" pitchFamily="2" charset="2"/>
              </a:rPr>
              <a:t> si possible, prendre contact avec l’ancienne école à qui le FUI a été envoyé</a:t>
            </a:r>
          </a:p>
          <a:p>
            <a:pPr marL="0" indent="0" algn="just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sym typeface="Wingdings" panose="05000000000000000000" pitchFamily="2" charset="2"/>
              </a:rPr>
              <a:t> Modifier l’école primaire d’origine sur le FUI</a:t>
            </a:r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Si besoin, l’Administration peut également générer un duplicata</a:t>
            </a:r>
          </a:p>
          <a:p>
            <a:pPr marL="0" indent="0" algn="just">
              <a:buNone/>
            </a:pPr>
            <a:endParaRPr lang="fr-BE" sz="2000" dirty="0">
              <a:sym typeface="Wingdings" panose="05000000000000000000" pitchFamily="2" charset="2"/>
            </a:endParaRPr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374470"/>
            <a:ext cx="8347167" cy="5751694"/>
          </a:xfrm>
        </p:spPr>
        <p:txBody>
          <a:bodyPr/>
          <a:lstStyle/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L’élève </a:t>
            </a: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n’était pas inscrit en 6</a:t>
            </a:r>
            <a:r>
              <a:rPr lang="fr-BE" sz="20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ème</a:t>
            </a: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primaire dans </a:t>
            </a: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 école de la FWB au 30 septembre</a:t>
            </a:r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>
                <a:sym typeface="Wingdings" panose="05000000000000000000" pitchFamily="2" charset="2"/>
              </a:rPr>
              <a:t>élèves en provenance de l’étranger ou d’une autre communauté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>
                <a:sym typeface="Wingdings" panose="05000000000000000000" pitchFamily="2" charset="2"/>
              </a:rPr>
              <a:t>élèves en classe DASPA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BE" sz="2000" dirty="0" smtClean="0">
                <a:sym typeface="Wingdings" panose="05000000000000000000" pitchFamily="2" charset="2"/>
              </a:rPr>
              <a:t>élèves de 5</a:t>
            </a:r>
            <a:r>
              <a:rPr lang="fr-BE" sz="2000" baseline="30000" dirty="0" smtClean="0">
                <a:sym typeface="Wingdings" panose="05000000000000000000" pitchFamily="2" charset="2"/>
              </a:rPr>
              <a:t>ème</a:t>
            </a:r>
            <a:r>
              <a:rPr lang="fr-BE" sz="2000" dirty="0" smtClean="0">
                <a:sym typeface="Wingdings" panose="05000000000000000000" pitchFamily="2" charset="2"/>
              </a:rPr>
              <a:t> année susceptibles de présenter le CEB en juin 2021</a:t>
            </a:r>
          </a:p>
          <a:p>
            <a:pPr marL="0" indent="0" algn="just">
              <a:buNone/>
            </a:pPr>
            <a:r>
              <a:rPr lang="fr-BE" sz="2000" dirty="0">
                <a:sym typeface="Wingdings" panose="05000000000000000000" pitchFamily="2" charset="2"/>
              </a:rPr>
              <a:t>	</a:t>
            </a: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	 Demande de création de FUI auprès de l’Administration à l’aide de l’annexe B de la circulaire n°7887 du 21/12/2020</a:t>
            </a:r>
          </a:p>
          <a:p>
            <a:pPr marL="0" indent="0" algn="just">
              <a:buNone/>
            </a:pPr>
            <a:endParaRPr lang="fr-BE" sz="20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Remarques :</a:t>
            </a: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- Si </a:t>
            </a:r>
            <a:r>
              <a:rPr lang="fr-BE" sz="2000" dirty="0">
                <a:sym typeface="Wingdings" panose="05000000000000000000" pitchFamily="2" charset="2"/>
              </a:rPr>
              <a:t>l’école primaire est une école spécialisée, il se peut que l’élève n’ait pas été signalé comme susceptible de s’inscrire en 1</a:t>
            </a:r>
            <a:r>
              <a:rPr lang="fr-BE" sz="2000" baseline="30000" dirty="0">
                <a:sym typeface="Wingdings" panose="05000000000000000000" pitchFamily="2" charset="2"/>
              </a:rPr>
              <a:t>ère</a:t>
            </a:r>
            <a:r>
              <a:rPr lang="fr-BE" sz="2000" dirty="0">
                <a:sym typeface="Wingdings" panose="05000000000000000000" pitchFamily="2" charset="2"/>
              </a:rPr>
              <a:t> année commune</a:t>
            </a:r>
          </a:p>
          <a:p>
            <a:pPr marL="0" indent="0" algn="just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- Si l’enfant est en </a:t>
            </a:r>
            <a:r>
              <a:rPr lang="fr-BE" sz="2000" b="1" dirty="0" smtClean="0">
                <a:sym typeface="Wingdings" panose="05000000000000000000" pitchFamily="2" charset="2"/>
              </a:rPr>
              <a:t>intégration permanente totale</a:t>
            </a:r>
            <a:r>
              <a:rPr lang="fr-BE" sz="2000" dirty="0" smtClean="0">
                <a:sym typeface="Wingdings" panose="05000000000000000000" pitchFamily="2" charset="2"/>
              </a:rPr>
              <a:t>, le FUI doit mentionner les coordonnées de l’</a:t>
            </a:r>
            <a:r>
              <a:rPr lang="fr-BE" sz="2000" b="1" dirty="0" smtClean="0">
                <a:sym typeface="Wingdings" panose="05000000000000000000" pitchFamily="2" charset="2"/>
              </a:rPr>
              <a:t>école primaire ordinaire</a:t>
            </a:r>
            <a:endParaRPr lang="fr-BE" sz="2000" b="1" dirty="0">
              <a:sym typeface="Wingdings" panose="05000000000000000000" pitchFamily="2" charset="2"/>
            </a:endParaRPr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</a:t>
            </a:r>
            <a:r>
              <a:rPr lang="fr-FR" altLang="fr-FR" sz="2400" b="1" dirty="0"/>
              <a:t> Comment se présente le FUI?</a:t>
            </a:r>
            <a:endParaRPr lang="fr-BE" sz="24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BE" sz="2400" dirty="0"/>
              <a:t>Le FUI comprend </a:t>
            </a:r>
            <a:r>
              <a:rPr lang="fr-BE" sz="2400" dirty="0" smtClean="0"/>
              <a:t>deux volets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/>
              <a:t> un volet </a:t>
            </a:r>
            <a:r>
              <a:rPr lang="fr-BE" sz="2400" dirty="0"/>
              <a:t>général </a:t>
            </a:r>
            <a:r>
              <a:rPr lang="fr-BE" sz="2400" dirty="0" smtClean="0"/>
              <a:t> qui comporte une série d’informations </a:t>
            </a:r>
            <a:r>
              <a:rPr lang="fr-BE" sz="2400" dirty="0"/>
              <a:t>utilisées en cas de </a:t>
            </a:r>
            <a:r>
              <a:rPr lang="fr-BE" sz="2400" dirty="0" smtClean="0"/>
              <a:t>classement</a:t>
            </a: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/>
              <a:t>un </a:t>
            </a:r>
            <a:r>
              <a:rPr lang="fr-BE" sz="2400" dirty="0"/>
              <a:t>volet confidentiel </a:t>
            </a:r>
            <a:r>
              <a:rPr lang="fr-BE" sz="2400" dirty="0" smtClean="0"/>
              <a:t>qui permet aux personnes responsables de désigner jusqu’à 10 </a:t>
            </a:r>
            <a:r>
              <a:rPr lang="fr-BE" sz="2400" dirty="0"/>
              <a:t>établissements </a:t>
            </a:r>
            <a:r>
              <a:rPr lang="fr-BE" sz="2400" dirty="0" smtClean="0"/>
              <a:t>secondaires dans lesquels elles envisagent d’inscrire l’enfant</a:t>
            </a:r>
            <a:endParaRPr lang="fr-BE" sz="2400" dirty="0"/>
          </a:p>
          <a:p>
            <a:endParaRPr lang="fr-BE" dirty="0"/>
          </a:p>
        </p:txBody>
      </p:sp>
      <p:sp>
        <p:nvSpPr>
          <p:cNvPr id="7" name="Titre 3"/>
          <p:cNvSpPr txBox="1">
            <a:spLocks noChangeArrowheads="1"/>
          </p:cNvSpPr>
          <p:nvPr/>
        </p:nvSpPr>
        <p:spPr bwMode="auto">
          <a:xfrm>
            <a:off x="457200" y="630694"/>
            <a:ext cx="8229600" cy="430887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fr-BE" altLang="fr-FR" sz="2200" u="sng" dirty="0"/>
          </a:p>
        </p:txBody>
      </p:sp>
    </p:spTree>
    <p:extLst>
      <p:ext uri="{BB962C8B-B14F-4D97-AF65-F5344CB8AC3E}">
        <p14:creationId xmlns:p14="http://schemas.microsoft.com/office/powerpoint/2010/main" val="15935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12877</TotalTime>
  <Words>1260</Words>
  <Application>Microsoft Office PowerPoint</Application>
  <PresentationFormat>Affichage à l'écran (4:3)</PresentationFormat>
  <Paragraphs>335</Paragraphs>
  <Slides>33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Wingdings</vt:lpstr>
      <vt:lpstr>Thème Office</vt:lpstr>
      <vt:lpstr>  Décret « Inscription »  Première année commune de l’enseignement secondaire    7 janvier 2021</vt:lpstr>
      <vt:lpstr>Présentation PowerPoint</vt:lpstr>
      <vt:lpstr>Présentation PowerPoint</vt:lpstr>
      <vt:lpstr>••• Processus – point de vue de l’école primaire </vt:lpstr>
      <vt:lpstr>••• Processus – point de vue des personnes responsables</vt:lpstr>
      <vt:lpstr> </vt:lpstr>
      <vt:lpstr>Présentation PowerPoint</vt:lpstr>
      <vt:lpstr>Présentation PowerPoint</vt:lpstr>
      <vt:lpstr>••• Comment se présente le FUI?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••• En quoi ces informations sont-elles importantes ? </vt:lpstr>
      <vt:lpstr>Présentation PowerPoint</vt:lpstr>
      <vt:lpstr>Présentation PowerPoint</vt:lpstr>
      <vt:lpstr>Présentation PowerPoint</vt:lpstr>
      <vt:lpstr>Présentation PowerPoint</vt:lpstr>
      <vt:lpstr>••• Informations relatives à la procédure d’inscription </vt:lpstr>
      <vt:lpstr>Présentation PowerPoint</vt:lpstr>
      <vt:lpstr>Présentation PowerPoint</vt:lpstr>
      <vt:lpstr>Présentation PowerPoint</vt:lpstr>
      <vt:lpstr>••• Assistance et aide pour les parents</vt:lpstr>
      <vt:lpstr>••• Questions - réponses</vt:lpstr>
    </vt:vector>
  </TitlesOfParts>
  <Company>Ministère de la Communauté française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Stevens</dc:creator>
  <cp:lastModifiedBy>TOURNAY Thibault</cp:lastModifiedBy>
  <cp:revision>793</cp:revision>
  <cp:lastPrinted>2020-01-07T09:59:20Z</cp:lastPrinted>
  <dcterms:created xsi:type="dcterms:W3CDTF">2012-07-13T11:47:22Z</dcterms:created>
  <dcterms:modified xsi:type="dcterms:W3CDTF">2021-01-06T09:28:17Z</dcterms:modified>
</cp:coreProperties>
</file>